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3"/>
  </p:notesMasterIdLst>
  <p:sldIdLst>
    <p:sldId id="257" r:id="rId3"/>
    <p:sldId id="301" r:id="rId4"/>
    <p:sldId id="367" r:id="rId5"/>
    <p:sldId id="371" r:id="rId6"/>
    <p:sldId id="261" r:id="rId7"/>
    <p:sldId id="400" r:id="rId8"/>
    <p:sldId id="314" r:id="rId9"/>
    <p:sldId id="289" r:id="rId10"/>
    <p:sldId id="338" r:id="rId11"/>
    <p:sldId id="393" r:id="rId12"/>
    <p:sldId id="342" r:id="rId13"/>
    <p:sldId id="394" r:id="rId14"/>
    <p:sldId id="370" r:id="rId15"/>
    <p:sldId id="346" r:id="rId16"/>
    <p:sldId id="379" r:id="rId17"/>
    <p:sldId id="351" r:id="rId18"/>
    <p:sldId id="378" r:id="rId19"/>
    <p:sldId id="372" r:id="rId20"/>
    <p:sldId id="356" r:id="rId21"/>
    <p:sldId id="382" r:id="rId22"/>
    <p:sldId id="359" r:id="rId23"/>
    <p:sldId id="384" r:id="rId24"/>
    <p:sldId id="325" r:id="rId25"/>
    <p:sldId id="299" r:id="rId26"/>
    <p:sldId id="355" r:id="rId27"/>
    <p:sldId id="363" r:id="rId28"/>
    <p:sldId id="387" r:id="rId29"/>
    <p:sldId id="364" r:id="rId30"/>
    <p:sldId id="386" r:id="rId31"/>
    <p:sldId id="373" r:id="rId32"/>
    <p:sldId id="389" r:id="rId33"/>
    <p:sldId id="390" r:id="rId34"/>
    <p:sldId id="388" r:id="rId35"/>
    <p:sldId id="391" r:id="rId36"/>
    <p:sldId id="399" r:id="rId37"/>
    <p:sldId id="319" r:id="rId38"/>
    <p:sldId id="397" r:id="rId39"/>
    <p:sldId id="398" r:id="rId40"/>
    <p:sldId id="298" r:id="rId41"/>
    <p:sldId id="40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1"/>
    <p:restoredTop sz="80239"/>
  </p:normalViewPr>
  <p:slideViewPr>
    <p:cSldViewPr snapToGrid="0" snapToObjects="1">
      <p:cViewPr varScale="1">
        <p:scale>
          <a:sx n="73" d="100"/>
          <a:sy n="73" d="100"/>
        </p:scale>
        <p:origin x="2152"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3B55D-210D-E541-8774-06E82DD84662}" type="datetimeFigureOut">
              <a:rPr lang="en-US" smtClean="0"/>
              <a:t>4/1/19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E7755-D491-854E-AE05-82844C309384}" type="slidenum">
              <a:rPr lang="en-US" smtClean="0"/>
              <a:t>‹#›</a:t>
            </a:fld>
            <a:endParaRPr lang="en-US"/>
          </a:p>
        </p:txBody>
      </p:sp>
    </p:spTree>
    <p:extLst>
      <p:ext uri="{BB962C8B-B14F-4D97-AF65-F5344CB8AC3E}">
        <p14:creationId xmlns:p14="http://schemas.microsoft.com/office/powerpoint/2010/main" val="173525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Hi!  I’m Christie Morrison Thomas, presenting our final Carbon TIME paper, titled [SLIDE] on behalf of our team, including [SLIDE]. </a:t>
            </a:r>
          </a:p>
        </p:txBody>
      </p:sp>
      <p:sp>
        <p:nvSpPr>
          <p:cNvPr id="4" name="Slide Number Placeholder 3"/>
          <p:cNvSpPr>
            <a:spLocks noGrp="1"/>
          </p:cNvSpPr>
          <p:nvPr>
            <p:ph type="sldNum" sz="quarter" idx="10"/>
          </p:nvPr>
        </p:nvSpPr>
        <p:spPr/>
        <p:txBody>
          <a:bodyPr/>
          <a:lstStyle/>
          <a:p>
            <a:fld id="{53493A8B-7EE8-ED4F-8F1B-960B0101C99E}" type="slidenum">
              <a:rPr lang="en-US" smtClean="0"/>
              <a:t>1</a:t>
            </a:fld>
            <a:endParaRPr lang="en-US"/>
          </a:p>
        </p:txBody>
      </p:sp>
    </p:spTree>
    <p:extLst>
      <p:ext uri="{BB962C8B-B14F-4D97-AF65-F5344CB8AC3E}">
        <p14:creationId xmlns:p14="http://schemas.microsoft.com/office/powerpoint/2010/main" val="383409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Harris says [SLIDE]. As Beth showed earlier in </a:t>
            </a:r>
            <a:r>
              <a:rPr lang="en-US"/>
              <a:t>her slides, </a:t>
            </a:r>
            <a:r>
              <a:rPr lang="en-US" dirty="0"/>
              <a:t>the UAQ that we ARE going for in this unit include ideas like “What types of molecules were atoms in when they went into and left the flame?” Mr. Harris' quote helps us see that he's struggling to understand how to teach with CTIME, which impacts his classroom decisions.</a:t>
            </a:r>
          </a:p>
        </p:txBody>
      </p:sp>
      <p:sp>
        <p:nvSpPr>
          <p:cNvPr id="4" name="Slide Number Placeholder 3"/>
          <p:cNvSpPr>
            <a:spLocks noGrp="1"/>
          </p:cNvSpPr>
          <p:nvPr>
            <p:ph type="sldNum" sz="quarter" idx="5"/>
          </p:nvPr>
        </p:nvSpPr>
        <p:spPr/>
        <p:txBody>
          <a:bodyPr/>
          <a:lstStyle/>
          <a:p>
            <a:fld id="{343E7755-D491-854E-AE05-82844C309384}" type="slidenum">
              <a:rPr lang="en-US" smtClean="0"/>
              <a:t>10</a:t>
            </a:fld>
            <a:endParaRPr lang="en-US"/>
          </a:p>
        </p:txBody>
      </p:sp>
    </p:spTree>
    <p:extLst>
      <p:ext uri="{BB962C8B-B14F-4D97-AF65-F5344CB8AC3E}">
        <p14:creationId xmlns:p14="http://schemas.microsoft.com/office/powerpoint/2010/main" val="2210345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Mr. Harris, Ms. Callahan expresses practical knowledge about teaching Carbon TIME in her classroom in ways that largely align with our perspective.  What we see in her interview that is different than Mr. Harris’ is her focus on </a:t>
            </a:r>
            <a:r>
              <a:rPr lang="en-US" dirty="0" err="1"/>
              <a:t>Ss</a:t>
            </a:r>
            <a:r>
              <a:rPr lang="en-US" dirty="0"/>
              <a:t> 3-dimensional performances – not just their ideas, but their engagement in roles as authentic questioners, investigators and explainers.</a:t>
            </a:r>
          </a:p>
        </p:txBody>
      </p:sp>
      <p:sp>
        <p:nvSpPr>
          <p:cNvPr id="4" name="Slide Number Placeholder 3"/>
          <p:cNvSpPr>
            <a:spLocks noGrp="1"/>
          </p:cNvSpPr>
          <p:nvPr>
            <p:ph type="sldNum" sz="quarter" idx="5"/>
          </p:nvPr>
        </p:nvSpPr>
        <p:spPr/>
        <p:txBody>
          <a:bodyPr/>
          <a:lstStyle/>
          <a:p>
            <a:fld id="{343E7755-D491-854E-AE05-82844C309384}" type="slidenum">
              <a:rPr lang="en-US" smtClean="0"/>
              <a:t>11</a:t>
            </a:fld>
            <a:endParaRPr lang="en-US"/>
          </a:p>
        </p:txBody>
      </p:sp>
    </p:spTree>
    <p:extLst>
      <p:ext uri="{BB962C8B-B14F-4D97-AF65-F5344CB8AC3E}">
        <p14:creationId xmlns:p14="http://schemas.microsoft.com/office/powerpoint/2010/main" val="960820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Ms. Callahan says [SLIDE].  We would agree – the PPTs are less important than these other aspects of the CTIME toolkit. </a:t>
            </a:r>
          </a:p>
        </p:txBody>
      </p:sp>
      <p:sp>
        <p:nvSpPr>
          <p:cNvPr id="4" name="Slide Number Placeholder 3"/>
          <p:cNvSpPr>
            <a:spLocks noGrp="1"/>
          </p:cNvSpPr>
          <p:nvPr>
            <p:ph type="sldNum" sz="quarter" idx="5"/>
          </p:nvPr>
        </p:nvSpPr>
        <p:spPr/>
        <p:txBody>
          <a:bodyPr/>
          <a:lstStyle/>
          <a:p>
            <a:fld id="{343E7755-D491-854E-AE05-82844C309384}" type="slidenum">
              <a:rPr lang="en-US" smtClean="0"/>
              <a:t>12</a:t>
            </a:fld>
            <a:endParaRPr lang="en-US"/>
          </a:p>
        </p:txBody>
      </p:sp>
    </p:spTree>
    <p:extLst>
      <p:ext uri="{BB962C8B-B14F-4D97-AF65-F5344CB8AC3E}">
        <p14:creationId xmlns:p14="http://schemas.microsoft.com/office/powerpoint/2010/main" val="3126494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teachers’ responses around norms and obligations, which reflect both “what it’s like” in the department, school, or district, and what teachers feel accountable for or to. </a:t>
            </a:r>
          </a:p>
        </p:txBody>
      </p:sp>
      <p:sp>
        <p:nvSpPr>
          <p:cNvPr id="4" name="Slide Number Placeholder 3"/>
          <p:cNvSpPr>
            <a:spLocks noGrp="1"/>
          </p:cNvSpPr>
          <p:nvPr>
            <p:ph type="sldNum" sz="quarter" idx="5"/>
          </p:nvPr>
        </p:nvSpPr>
        <p:spPr/>
        <p:txBody>
          <a:bodyPr/>
          <a:lstStyle/>
          <a:p>
            <a:fld id="{4E10562B-2510-F348-A40B-E3692849A4B9}" type="slidenum">
              <a:rPr lang="en-US" smtClean="0"/>
              <a:t>13</a:t>
            </a:fld>
            <a:endParaRPr lang="en-US"/>
          </a:p>
        </p:txBody>
      </p:sp>
    </p:spTree>
    <p:extLst>
      <p:ext uri="{BB962C8B-B14F-4D97-AF65-F5344CB8AC3E}">
        <p14:creationId xmlns:p14="http://schemas.microsoft.com/office/powerpoint/2010/main" val="217408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Mr. Harris, local norms and obligations do not provide much support for teaching with Carbon TIME.  He struggles with a trimester schedule and a course-level common assessment that he feels constrain his ability to teach with Carbon TIME.</a:t>
            </a:r>
          </a:p>
        </p:txBody>
      </p:sp>
      <p:sp>
        <p:nvSpPr>
          <p:cNvPr id="4" name="Slide Number Placeholder 3"/>
          <p:cNvSpPr>
            <a:spLocks noGrp="1"/>
          </p:cNvSpPr>
          <p:nvPr>
            <p:ph type="sldNum" sz="quarter" idx="5"/>
          </p:nvPr>
        </p:nvSpPr>
        <p:spPr/>
        <p:txBody>
          <a:bodyPr/>
          <a:lstStyle/>
          <a:p>
            <a:fld id="{343E7755-D491-854E-AE05-82844C309384}" type="slidenum">
              <a:rPr lang="en-US" smtClean="0"/>
              <a:t>14</a:t>
            </a:fld>
            <a:endParaRPr lang="en-US"/>
          </a:p>
        </p:txBody>
      </p:sp>
    </p:spTree>
    <p:extLst>
      <p:ext uri="{BB962C8B-B14F-4D97-AF65-F5344CB8AC3E}">
        <p14:creationId xmlns:p14="http://schemas.microsoft.com/office/powerpoint/2010/main" val="358984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talking about norms for teaching in his science department, he says [SLIDE]. For Mr. Harris, this norm for teaching in traditional, 1-dimensional ways corresponds with an obligation to a long, multiple-choice, fact-oriented common assessment.</a:t>
            </a:r>
          </a:p>
        </p:txBody>
      </p:sp>
      <p:sp>
        <p:nvSpPr>
          <p:cNvPr id="4" name="Slide Number Placeholder 3"/>
          <p:cNvSpPr>
            <a:spLocks noGrp="1"/>
          </p:cNvSpPr>
          <p:nvPr>
            <p:ph type="sldNum" sz="quarter" idx="5"/>
          </p:nvPr>
        </p:nvSpPr>
        <p:spPr/>
        <p:txBody>
          <a:bodyPr/>
          <a:lstStyle/>
          <a:p>
            <a:fld id="{343E7755-D491-854E-AE05-82844C309384}" type="slidenum">
              <a:rPr lang="en-US" smtClean="0"/>
              <a:t>15</a:t>
            </a:fld>
            <a:endParaRPr lang="en-US"/>
          </a:p>
        </p:txBody>
      </p:sp>
    </p:spTree>
    <p:extLst>
      <p:ext uri="{BB962C8B-B14F-4D97-AF65-F5344CB8AC3E}">
        <p14:creationId xmlns:p14="http://schemas.microsoft.com/office/powerpoint/2010/main" val="137261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as we can see in this matrix, Ms. Callahan finds the norms and obligations of her local context to provide more support for Carbon TIME. </a:t>
            </a:r>
          </a:p>
        </p:txBody>
      </p:sp>
      <p:sp>
        <p:nvSpPr>
          <p:cNvPr id="4" name="Slide Number Placeholder 3"/>
          <p:cNvSpPr>
            <a:spLocks noGrp="1"/>
          </p:cNvSpPr>
          <p:nvPr>
            <p:ph type="sldNum" sz="quarter" idx="5"/>
          </p:nvPr>
        </p:nvSpPr>
        <p:spPr/>
        <p:txBody>
          <a:bodyPr/>
          <a:lstStyle/>
          <a:p>
            <a:fld id="{343E7755-D491-854E-AE05-82844C309384}" type="slidenum">
              <a:rPr lang="en-US" smtClean="0"/>
              <a:t>16</a:t>
            </a:fld>
            <a:endParaRPr lang="en-US"/>
          </a:p>
        </p:txBody>
      </p:sp>
    </p:spTree>
    <p:extLst>
      <p:ext uri="{BB962C8B-B14F-4D97-AF65-F5344CB8AC3E}">
        <p14:creationId xmlns:p14="http://schemas.microsoft.com/office/powerpoint/2010/main" val="1927425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she says [SLIDE]. This shows how CTIME meets expectations in her local context.</a:t>
            </a:r>
          </a:p>
        </p:txBody>
      </p:sp>
      <p:sp>
        <p:nvSpPr>
          <p:cNvPr id="4" name="Slide Number Placeholder 3"/>
          <p:cNvSpPr>
            <a:spLocks noGrp="1"/>
          </p:cNvSpPr>
          <p:nvPr>
            <p:ph type="sldNum" sz="quarter" idx="5"/>
          </p:nvPr>
        </p:nvSpPr>
        <p:spPr/>
        <p:txBody>
          <a:bodyPr/>
          <a:lstStyle/>
          <a:p>
            <a:fld id="{343E7755-D491-854E-AE05-82844C309384}" type="slidenum">
              <a:rPr lang="en-US" smtClean="0"/>
              <a:t>17</a:t>
            </a:fld>
            <a:endParaRPr lang="en-US"/>
          </a:p>
        </p:txBody>
      </p:sp>
    </p:spTree>
    <p:extLst>
      <p:ext uri="{BB962C8B-B14F-4D97-AF65-F5344CB8AC3E}">
        <p14:creationId xmlns:p14="http://schemas.microsoft.com/office/powerpoint/2010/main" val="3120693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see examples in the teachers’ interview responses describing their organizational resources – the material, human, and social resources within their departments, schools, and districts. </a:t>
            </a:r>
          </a:p>
        </p:txBody>
      </p:sp>
      <p:sp>
        <p:nvSpPr>
          <p:cNvPr id="4" name="Slide Number Placeholder 3"/>
          <p:cNvSpPr>
            <a:spLocks noGrp="1"/>
          </p:cNvSpPr>
          <p:nvPr>
            <p:ph type="sldNum" sz="quarter" idx="5"/>
          </p:nvPr>
        </p:nvSpPr>
        <p:spPr/>
        <p:txBody>
          <a:bodyPr/>
          <a:lstStyle/>
          <a:p>
            <a:fld id="{4E10562B-2510-F348-A40B-E3692849A4B9}" type="slidenum">
              <a:rPr lang="en-US" smtClean="0"/>
              <a:t>18</a:t>
            </a:fld>
            <a:endParaRPr lang="en-US"/>
          </a:p>
        </p:txBody>
      </p:sp>
    </p:spTree>
    <p:extLst>
      <p:ext uri="{BB962C8B-B14F-4D97-AF65-F5344CB8AC3E}">
        <p14:creationId xmlns:p14="http://schemas.microsoft.com/office/powerpoint/2010/main" val="3366120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Mr. Harris’ comments suggest that there is generally low-to-moderate organizational support for Carbon TIME.  Though his science department has engaged recently with inquiry-oriented professional development, he feels like the transition toward “figuring out” pedagogy is challenging for himself and his peers, and he doesn’t feel that he has colleagues around him with resources that support his use of Carbon TIME.</a:t>
            </a:r>
          </a:p>
          <a:p>
            <a:endParaRPr lang="en-US" dirty="0"/>
          </a:p>
        </p:txBody>
      </p:sp>
      <p:sp>
        <p:nvSpPr>
          <p:cNvPr id="4" name="Slide Number Placeholder 3"/>
          <p:cNvSpPr>
            <a:spLocks noGrp="1"/>
          </p:cNvSpPr>
          <p:nvPr>
            <p:ph type="sldNum" sz="quarter" idx="5"/>
          </p:nvPr>
        </p:nvSpPr>
        <p:spPr/>
        <p:txBody>
          <a:bodyPr/>
          <a:lstStyle/>
          <a:p>
            <a:fld id="{343E7755-D491-854E-AE05-82844C309384}" type="slidenum">
              <a:rPr lang="en-US" smtClean="0"/>
              <a:t>19</a:t>
            </a:fld>
            <a:endParaRPr lang="en-US"/>
          </a:p>
        </p:txBody>
      </p:sp>
    </p:spTree>
    <p:extLst>
      <p:ext uri="{BB962C8B-B14F-4D97-AF65-F5344CB8AC3E}">
        <p14:creationId xmlns:p14="http://schemas.microsoft.com/office/powerpoint/2010/main" val="29271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saw in </a:t>
            </a:r>
            <a:r>
              <a:rPr lang="en-US" dirty="0" err="1"/>
              <a:t>Qinyun’s</a:t>
            </a:r>
            <a:r>
              <a:rPr lang="en-US" dirty="0"/>
              <a:t> presentation, classrooms vary in terms of average student learning gains. [ANIMATE] Here we see Mr. Harris and Ms. Callahan – who we just met in Beth’s presentation – with lower and higher average learning gains, respectively. Their vignettes show how teachers’ patterns of classroom discourse also vary; in other words, Teachers Make a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shows average leaning gain scores for </a:t>
            </a:r>
            <a:r>
              <a:rPr lang="en-US" dirty="0" err="1"/>
              <a:t>Ts</a:t>
            </a:r>
            <a:r>
              <a:rPr lang="en-US" dirty="0"/>
              <a:t> who have taught S&amp;S, PL &amp; AN (n=52).]</a:t>
            </a:r>
          </a:p>
        </p:txBody>
      </p:sp>
      <p:sp>
        <p:nvSpPr>
          <p:cNvPr id="4" name="Slide Number Placeholder 3"/>
          <p:cNvSpPr>
            <a:spLocks noGrp="1"/>
          </p:cNvSpPr>
          <p:nvPr>
            <p:ph type="sldNum" sz="quarter" idx="10"/>
          </p:nvPr>
        </p:nvSpPr>
        <p:spPr/>
        <p:txBody>
          <a:bodyPr/>
          <a:lstStyle/>
          <a:p>
            <a:fld id="{33DEF95E-635C-4083-86D9-D954A29BFA6D}" type="slidenum">
              <a:rPr lang="en-US" smtClean="0"/>
              <a:t>2</a:t>
            </a:fld>
            <a:endParaRPr lang="en-US"/>
          </a:p>
        </p:txBody>
      </p:sp>
    </p:spTree>
    <p:extLst>
      <p:ext uri="{BB962C8B-B14F-4D97-AF65-F5344CB8AC3E}">
        <p14:creationId xmlns:p14="http://schemas.microsoft.com/office/powerpoint/2010/main" val="1696942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he indicates, [SLIDE]</a:t>
            </a:r>
          </a:p>
        </p:txBody>
      </p:sp>
      <p:sp>
        <p:nvSpPr>
          <p:cNvPr id="4" name="Slide Number Placeholder 3"/>
          <p:cNvSpPr>
            <a:spLocks noGrp="1"/>
          </p:cNvSpPr>
          <p:nvPr>
            <p:ph type="sldNum" sz="quarter" idx="5"/>
          </p:nvPr>
        </p:nvSpPr>
        <p:spPr/>
        <p:txBody>
          <a:bodyPr/>
          <a:lstStyle/>
          <a:p>
            <a:fld id="{343E7755-D491-854E-AE05-82844C309384}" type="slidenum">
              <a:rPr lang="en-US" smtClean="0"/>
              <a:t>20</a:t>
            </a:fld>
            <a:endParaRPr lang="en-US"/>
          </a:p>
        </p:txBody>
      </p:sp>
    </p:spTree>
    <p:extLst>
      <p:ext uri="{BB962C8B-B14F-4D97-AF65-F5344CB8AC3E}">
        <p14:creationId xmlns:p14="http://schemas.microsoft.com/office/powerpoint/2010/main" val="33530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Differently, Ms. Callahan’s interview shows much higher levels of organizational resources in support of using Carbon TIME.  </a:t>
            </a:r>
          </a:p>
        </p:txBody>
      </p:sp>
      <p:sp>
        <p:nvSpPr>
          <p:cNvPr id="4" name="Slide Number Placeholder 3"/>
          <p:cNvSpPr>
            <a:spLocks noGrp="1"/>
          </p:cNvSpPr>
          <p:nvPr>
            <p:ph type="sldNum" sz="quarter" idx="5"/>
          </p:nvPr>
        </p:nvSpPr>
        <p:spPr/>
        <p:txBody>
          <a:bodyPr/>
          <a:lstStyle/>
          <a:p>
            <a:fld id="{343E7755-D491-854E-AE05-82844C309384}" type="slidenum">
              <a:rPr lang="en-US" smtClean="0"/>
              <a:t>21</a:t>
            </a:fld>
            <a:endParaRPr lang="en-US"/>
          </a:p>
        </p:txBody>
      </p:sp>
    </p:spTree>
    <p:extLst>
      <p:ext uri="{BB962C8B-B14F-4D97-AF65-F5344CB8AC3E}">
        <p14:creationId xmlns:p14="http://schemas.microsoft.com/office/powerpoint/2010/main" val="2413084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Ms. Callahan has a Carbon TIME colleague in her building who has expertise: [SLIDE].</a:t>
            </a:r>
          </a:p>
          <a:p>
            <a:endParaRPr lang="en-US" dirty="0"/>
          </a:p>
        </p:txBody>
      </p:sp>
      <p:sp>
        <p:nvSpPr>
          <p:cNvPr id="4" name="Slide Number Placeholder 3"/>
          <p:cNvSpPr>
            <a:spLocks noGrp="1"/>
          </p:cNvSpPr>
          <p:nvPr>
            <p:ph type="sldNum" sz="quarter" idx="5"/>
          </p:nvPr>
        </p:nvSpPr>
        <p:spPr/>
        <p:txBody>
          <a:bodyPr/>
          <a:lstStyle/>
          <a:p>
            <a:fld id="{343E7755-D491-854E-AE05-82844C309384}" type="slidenum">
              <a:rPr lang="en-US" smtClean="0"/>
              <a:t>22</a:t>
            </a:fld>
            <a:endParaRPr lang="en-US"/>
          </a:p>
        </p:txBody>
      </p:sp>
    </p:spTree>
    <p:extLst>
      <p:ext uri="{BB962C8B-B14F-4D97-AF65-F5344CB8AC3E}">
        <p14:creationId xmlns:p14="http://schemas.microsoft.com/office/powerpoint/2010/main" val="993644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together, the variables for Mr. Harris (represented with blue-outlined rectangles) and Ms. Callahan (black-outlined rectangles), provide a picture of teachers with differing amounts of support for Carbon TIME.</a:t>
            </a:r>
          </a:p>
        </p:txBody>
      </p:sp>
      <p:sp>
        <p:nvSpPr>
          <p:cNvPr id="4" name="Slide Number Placeholder 3"/>
          <p:cNvSpPr>
            <a:spLocks noGrp="1"/>
          </p:cNvSpPr>
          <p:nvPr>
            <p:ph type="sldNum" sz="quarter" idx="5"/>
          </p:nvPr>
        </p:nvSpPr>
        <p:spPr/>
        <p:txBody>
          <a:bodyPr/>
          <a:lstStyle/>
          <a:p>
            <a:fld id="{4E10562B-2510-F348-A40B-E3692849A4B9}" type="slidenum">
              <a:rPr lang="en-US" smtClean="0"/>
              <a:t>23</a:t>
            </a:fld>
            <a:endParaRPr lang="en-US"/>
          </a:p>
        </p:txBody>
      </p:sp>
    </p:spTree>
    <p:extLst>
      <p:ext uri="{BB962C8B-B14F-4D97-AF65-F5344CB8AC3E}">
        <p14:creationId xmlns:p14="http://schemas.microsoft.com/office/powerpoint/2010/main" val="97102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evidence that these 3 factors may be affecting classroom discourse, our interview responses are providing us with information that we didn’t specifically ask about.  We perceive that teachers are sharing their perspective on their students’ motivation toward mastering complex 3-dimensional performances, as well as stories about themselves as teachers.  We therefore included an additional coding variable around framing. I will say that we’re definitely still working on identifying patterns and making sense of this framing aspect; your ideas are – of course – welcome.</a:t>
            </a:r>
          </a:p>
        </p:txBody>
      </p:sp>
      <p:sp>
        <p:nvSpPr>
          <p:cNvPr id="4" name="Slide Number Placeholder 3"/>
          <p:cNvSpPr>
            <a:spLocks noGrp="1"/>
          </p:cNvSpPr>
          <p:nvPr>
            <p:ph type="sldNum" sz="quarter" idx="5"/>
          </p:nvPr>
        </p:nvSpPr>
        <p:spPr/>
        <p:txBody>
          <a:bodyPr/>
          <a:lstStyle/>
          <a:p>
            <a:fld id="{4E10562B-2510-F348-A40B-E3692849A4B9}" type="slidenum">
              <a:rPr lang="en-US" smtClean="0"/>
              <a:t>24</a:t>
            </a:fld>
            <a:endParaRPr lang="en-US"/>
          </a:p>
        </p:txBody>
      </p:sp>
    </p:spTree>
    <p:extLst>
      <p:ext uri="{BB962C8B-B14F-4D97-AF65-F5344CB8AC3E}">
        <p14:creationId xmlns:p14="http://schemas.microsoft.com/office/powerpoint/2010/main" val="36388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all 5 coding variables, with less to more support for teaching Carbon TIME.  [ANIMATE] Next, we’ll see examples of Mr. Harris and Ms. Callahan’s framing for Motivation vs. Mastery.  With this idea, we’re looking beyond the teachers’ understanding of how to use Carbon TIME in their classroom (which we have already discussed as practical knowledge) to their stories about learning goals and target performances for students.</a:t>
            </a:r>
          </a:p>
        </p:txBody>
      </p:sp>
      <p:sp>
        <p:nvSpPr>
          <p:cNvPr id="4" name="Slide Number Placeholder 3"/>
          <p:cNvSpPr>
            <a:spLocks noGrp="1"/>
          </p:cNvSpPr>
          <p:nvPr>
            <p:ph type="sldNum" sz="quarter" idx="5"/>
          </p:nvPr>
        </p:nvSpPr>
        <p:spPr/>
        <p:txBody>
          <a:bodyPr/>
          <a:lstStyle/>
          <a:p>
            <a:fld id="{4E10562B-2510-F348-A40B-E3692849A4B9}" type="slidenum">
              <a:rPr lang="en-US" smtClean="0"/>
              <a:t>25</a:t>
            </a:fld>
            <a:endParaRPr lang="en-US"/>
          </a:p>
        </p:txBody>
      </p:sp>
    </p:spTree>
    <p:extLst>
      <p:ext uri="{BB962C8B-B14F-4D97-AF65-F5344CB8AC3E}">
        <p14:creationId xmlns:p14="http://schemas.microsoft.com/office/powerpoint/2010/main" val="4179153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Harris does describe mastery-oriented goals for conceptual understanding as worthwhile, however he focuses more on 1- or 2-dimensional descriptions of mastery, not 3-dimensional performances. Additionally, his responses suggest that he does not necessarily perceive </a:t>
            </a:r>
            <a:r>
              <a:rPr lang="en-US" dirty="0" err="1"/>
              <a:t>Ss</a:t>
            </a:r>
            <a:r>
              <a:rPr lang="en-US" dirty="0"/>
              <a:t> to be motivated toward mastery learning goals.</a:t>
            </a:r>
          </a:p>
        </p:txBody>
      </p:sp>
      <p:sp>
        <p:nvSpPr>
          <p:cNvPr id="4" name="Slide Number Placeholder 3"/>
          <p:cNvSpPr>
            <a:spLocks noGrp="1"/>
          </p:cNvSpPr>
          <p:nvPr>
            <p:ph type="sldNum" sz="quarter" idx="5"/>
          </p:nvPr>
        </p:nvSpPr>
        <p:spPr/>
        <p:txBody>
          <a:bodyPr/>
          <a:lstStyle/>
          <a:p>
            <a:fld id="{343E7755-D491-854E-AE05-82844C309384}" type="slidenum">
              <a:rPr lang="en-US" smtClean="0"/>
              <a:t>26</a:t>
            </a:fld>
            <a:endParaRPr lang="en-US"/>
          </a:p>
        </p:txBody>
      </p:sp>
    </p:spTree>
    <p:extLst>
      <p:ext uri="{BB962C8B-B14F-4D97-AF65-F5344CB8AC3E}">
        <p14:creationId xmlns:p14="http://schemas.microsoft.com/office/powerpoint/2010/main" val="164414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case in point is his discussion of student assessments, in which Mr. Harris says [SLIDE]</a:t>
            </a:r>
          </a:p>
        </p:txBody>
      </p:sp>
      <p:sp>
        <p:nvSpPr>
          <p:cNvPr id="4" name="Slide Number Placeholder 3"/>
          <p:cNvSpPr>
            <a:spLocks noGrp="1"/>
          </p:cNvSpPr>
          <p:nvPr>
            <p:ph type="sldNum" sz="quarter" idx="5"/>
          </p:nvPr>
        </p:nvSpPr>
        <p:spPr/>
        <p:txBody>
          <a:bodyPr/>
          <a:lstStyle/>
          <a:p>
            <a:fld id="{343E7755-D491-854E-AE05-82844C309384}" type="slidenum">
              <a:rPr lang="en-US" smtClean="0"/>
              <a:t>27</a:t>
            </a:fld>
            <a:endParaRPr lang="en-US"/>
          </a:p>
        </p:txBody>
      </p:sp>
    </p:spTree>
    <p:extLst>
      <p:ext uri="{BB962C8B-B14F-4D97-AF65-F5344CB8AC3E}">
        <p14:creationId xmlns:p14="http://schemas.microsoft.com/office/powerpoint/2010/main" val="1665401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Differently, Ms. Callahan’s interview responses suggest that she perceives learning goals to be performance-oriented: </a:t>
            </a:r>
            <a:r>
              <a:rPr lang="en-US" dirty="0" err="1"/>
              <a:t>Ss</a:t>
            </a:r>
            <a:r>
              <a:rPr lang="en-US" dirty="0"/>
              <a:t> are asking their own questions, finding their own explanations, and improving both their practices and their understanding.  She also perceives </a:t>
            </a:r>
            <a:r>
              <a:rPr lang="en-US" dirty="0" err="1"/>
              <a:t>Ss</a:t>
            </a:r>
            <a:r>
              <a:rPr lang="en-US" dirty="0"/>
              <a:t> to be motivated toward this deep engagement and mastery.  Her comments are more highly aligned with CTIME than Mr. Harris.</a:t>
            </a:r>
          </a:p>
        </p:txBody>
      </p:sp>
      <p:sp>
        <p:nvSpPr>
          <p:cNvPr id="4" name="Slide Number Placeholder 3"/>
          <p:cNvSpPr>
            <a:spLocks noGrp="1"/>
          </p:cNvSpPr>
          <p:nvPr>
            <p:ph type="sldNum" sz="quarter" idx="5"/>
          </p:nvPr>
        </p:nvSpPr>
        <p:spPr/>
        <p:txBody>
          <a:bodyPr/>
          <a:lstStyle/>
          <a:p>
            <a:fld id="{343E7755-D491-854E-AE05-82844C309384}" type="slidenum">
              <a:rPr lang="en-US" smtClean="0"/>
              <a:t>28</a:t>
            </a:fld>
            <a:endParaRPr lang="en-US"/>
          </a:p>
        </p:txBody>
      </p:sp>
    </p:spTree>
    <p:extLst>
      <p:ext uri="{BB962C8B-B14F-4D97-AF65-F5344CB8AC3E}">
        <p14:creationId xmlns:p14="http://schemas.microsoft.com/office/powerpoint/2010/main" val="1088412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 Callahan says, [SLIDE]</a:t>
            </a:r>
          </a:p>
        </p:txBody>
      </p:sp>
      <p:sp>
        <p:nvSpPr>
          <p:cNvPr id="4" name="Slide Number Placeholder 3"/>
          <p:cNvSpPr>
            <a:spLocks noGrp="1"/>
          </p:cNvSpPr>
          <p:nvPr>
            <p:ph type="sldNum" sz="quarter" idx="5"/>
          </p:nvPr>
        </p:nvSpPr>
        <p:spPr/>
        <p:txBody>
          <a:bodyPr/>
          <a:lstStyle/>
          <a:p>
            <a:fld id="{343E7755-D491-854E-AE05-82844C309384}" type="slidenum">
              <a:rPr lang="en-US" smtClean="0"/>
              <a:t>29</a:t>
            </a:fld>
            <a:endParaRPr lang="en-US"/>
          </a:p>
        </p:txBody>
      </p:sp>
    </p:spTree>
    <p:extLst>
      <p:ext uri="{BB962C8B-B14F-4D97-AF65-F5344CB8AC3E}">
        <p14:creationId xmlns:p14="http://schemas.microsoft.com/office/powerpoint/2010/main" val="78324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want to know … WHY are there these differences?  Toward this end, these 3 research questions focus our team’s work: [SLIDE]</a:t>
            </a:r>
          </a:p>
        </p:txBody>
      </p:sp>
      <p:sp>
        <p:nvSpPr>
          <p:cNvPr id="4" name="Slide Number Placeholder 3"/>
          <p:cNvSpPr>
            <a:spLocks noGrp="1"/>
          </p:cNvSpPr>
          <p:nvPr>
            <p:ph type="sldNum" sz="quarter" idx="5"/>
          </p:nvPr>
        </p:nvSpPr>
        <p:spPr/>
        <p:txBody>
          <a:bodyPr/>
          <a:lstStyle/>
          <a:p>
            <a:fld id="{343E7755-D491-854E-AE05-82844C309384}" type="slidenum">
              <a:rPr lang="en-US" smtClean="0"/>
              <a:t>3</a:t>
            </a:fld>
            <a:endParaRPr lang="en-US"/>
          </a:p>
        </p:txBody>
      </p:sp>
    </p:spTree>
    <p:extLst>
      <p:ext uri="{BB962C8B-B14F-4D97-AF65-F5344CB8AC3E}">
        <p14:creationId xmlns:p14="http://schemas.microsoft.com/office/powerpoint/2010/main" val="2010939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we’ll look at how – throughout their interview conversations with us – teachers shared a story about themselves.</a:t>
            </a:r>
          </a:p>
        </p:txBody>
      </p:sp>
      <p:sp>
        <p:nvSpPr>
          <p:cNvPr id="4" name="Slide Number Placeholder 3"/>
          <p:cNvSpPr>
            <a:spLocks noGrp="1"/>
          </p:cNvSpPr>
          <p:nvPr>
            <p:ph type="sldNum" sz="quarter" idx="5"/>
          </p:nvPr>
        </p:nvSpPr>
        <p:spPr/>
        <p:txBody>
          <a:bodyPr/>
          <a:lstStyle/>
          <a:p>
            <a:fld id="{4E10562B-2510-F348-A40B-E3692849A4B9}" type="slidenum">
              <a:rPr lang="en-US" smtClean="0"/>
              <a:t>30</a:t>
            </a:fld>
            <a:endParaRPr lang="en-US"/>
          </a:p>
        </p:txBody>
      </p:sp>
    </p:spTree>
    <p:extLst>
      <p:ext uri="{BB962C8B-B14F-4D97-AF65-F5344CB8AC3E}">
        <p14:creationId xmlns:p14="http://schemas.microsoft.com/office/powerpoint/2010/main" val="137800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see moderate alignment among Mr. Harris’ statements and Carbon TIME.  He shares a realization that his students weren’t understanding carbon-transforming processes before he taught with Carbon TIME. </a:t>
            </a:r>
          </a:p>
        </p:txBody>
      </p:sp>
      <p:sp>
        <p:nvSpPr>
          <p:cNvPr id="4" name="Slide Number Placeholder 3"/>
          <p:cNvSpPr>
            <a:spLocks noGrp="1"/>
          </p:cNvSpPr>
          <p:nvPr>
            <p:ph type="sldNum" sz="quarter" idx="5"/>
          </p:nvPr>
        </p:nvSpPr>
        <p:spPr/>
        <p:txBody>
          <a:bodyPr/>
          <a:lstStyle/>
          <a:p>
            <a:fld id="{343E7755-D491-854E-AE05-82844C309384}" type="slidenum">
              <a:rPr lang="en-US" smtClean="0"/>
              <a:t>31</a:t>
            </a:fld>
            <a:endParaRPr lang="en-US"/>
          </a:p>
        </p:txBody>
      </p:sp>
    </p:spTree>
    <p:extLst>
      <p:ext uri="{BB962C8B-B14F-4D97-AF65-F5344CB8AC3E}">
        <p14:creationId xmlns:p14="http://schemas.microsoft.com/office/powerpoint/2010/main" val="1463109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he also provides a very honest assessment of his current situation: [SLIDE]</a:t>
            </a:r>
          </a:p>
        </p:txBody>
      </p:sp>
      <p:sp>
        <p:nvSpPr>
          <p:cNvPr id="4" name="Slide Number Placeholder 3"/>
          <p:cNvSpPr>
            <a:spLocks noGrp="1"/>
          </p:cNvSpPr>
          <p:nvPr>
            <p:ph type="sldNum" sz="quarter" idx="5"/>
          </p:nvPr>
        </p:nvSpPr>
        <p:spPr/>
        <p:txBody>
          <a:bodyPr/>
          <a:lstStyle/>
          <a:p>
            <a:fld id="{343E7755-D491-854E-AE05-82844C309384}" type="slidenum">
              <a:rPr lang="en-US" smtClean="0"/>
              <a:t>32</a:t>
            </a:fld>
            <a:endParaRPr lang="en-US"/>
          </a:p>
        </p:txBody>
      </p:sp>
    </p:spTree>
    <p:extLst>
      <p:ext uri="{BB962C8B-B14F-4D97-AF65-F5344CB8AC3E}">
        <p14:creationId xmlns:p14="http://schemas.microsoft.com/office/powerpoint/2010/main" val="1488607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Ms. Callahan’s interview responses suggest that her vision for students’ 3-dimensional engagement around natural phenomena align with Carbon TIME target performances, and she perceives </a:t>
            </a:r>
            <a:r>
              <a:rPr lang="en-US" dirty="0" err="1"/>
              <a:t>Ss</a:t>
            </a:r>
            <a:r>
              <a:rPr lang="en-US" dirty="0"/>
              <a:t> as motivated toward this deep engagement and mastery.  </a:t>
            </a:r>
          </a:p>
        </p:txBody>
      </p:sp>
      <p:sp>
        <p:nvSpPr>
          <p:cNvPr id="4" name="Slide Number Placeholder 3"/>
          <p:cNvSpPr>
            <a:spLocks noGrp="1"/>
          </p:cNvSpPr>
          <p:nvPr>
            <p:ph type="sldNum" sz="quarter" idx="5"/>
          </p:nvPr>
        </p:nvSpPr>
        <p:spPr/>
        <p:txBody>
          <a:bodyPr/>
          <a:lstStyle/>
          <a:p>
            <a:fld id="{343E7755-D491-854E-AE05-82844C309384}" type="slidenum">
              <a:rPr lang="en-US" smtClean="0"/>
              <a:t>33</a:t>
            </a:fld>
            <a:endParaRPr lang="en-US"/>
          </a:p>
        </p:txBody>
      </p:sp>
    </p:spTree>
    <p:extLst>
      <p:ext uri="{BB962C8B-B14F-4D97-AF65-F5344CB8AC3E}">
        <p14:creationId xmlns:p14="http://schemas.microsoft.com/office/powerpoint/2010/main" val="369614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 Callahan shares changes in her perspective as a teacher that match CTIME’s goals of students’ 3-dimensional engagement with natural phenomena. [SLIDE]</a:t>
            </a:r>
          </a:p>
          <a:p>
            <a:endParaRPr lang="en-US" dirty="0"/>
          </a:p>
        </p:txBody>
      </p:sp>
      <p:sp>
        <p:nvSpPr>
          <p:cNvPr id="4" name="Slide Number Placeholder 3"/>
          <p:cNvSpPr>
            <a:spLocks noGrp="1"/>
          </p:cNvSpPr>
          <p:nvPr>
            <p:ph type="sldNum" sz="quarter" idx="5"/>
          </p:nvPr>
        </p:nvSpPr>
        <p:spPr/>
        <p:txBody>
          <a:bodyPr/>
          <a:lstStyle/>
          <a:p>
            <a:fld id="{343E7755-D491-854E-AE05-82844C309384}" type="slidenum">
              <a:rPr lang="en-US" smtClean="0"/>
              <a:t>34</a:t>
            </a:fld>
            <a:endParaRPr lang="en-US"/>
          </a:p>
        </p:txBody>
      </p:sp>
    </p:spTree>
    <p:extLst>
      <p:ext uri="{BB962C8B-B14F-4D97-AF65-F5344CB8AC3E}">
        <p14:creationId xmlns:p14="http://schemas.microsoft.com/office/powerpoint/2010/main" val="397573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across all of our attributes, we see – again – Mr. Harris has less support for Carbon TIME while Ms. Callahan has more support for CTIME.</a:t>
            </a:r>
          </a:p>
        </p:txBody>
      </p:sp>
      <p:sp>
        <p:nvSpPr>
          <p:cNvPr id="4" name="Slide Number Placeholder 3"/>
          <p:cNvSpPr>
            <a:spLocks noGrp="1"/>
          </p:cNvSpPr>
          <p:nvPr>
            <p:ph type="sldNum" sz="quarter" idx="5"/>
          </p:nvPr>
        </p:nvSpPr>
        <p:spPr/>
        <p:txBody>
          <a:bodyPr/>
          <a:lstStyle/>
          <a:p>
            <a:fld id="{4E10562B-2510-F348-A40B-E3692849A4B9}" type="slidenum">
              <a:rPr lang="en-US" smtClean="0"/>
              <a:t>35</a:t>
            </a:fld>
            <a:endParaRPr lang="en-US"/>
          </a:p>
        </p:txBody>
      </p:sp>
    </p:spTree>
    <p:extLst>
      <p:ext uri="{BB962C8B-B14F-4D97-AF65-F5344CB8AC3E}">
        <p14:creationId xmlns:p14="http://schemas.microsoft.com/office/powerpoint/2010/main" val="3733172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these findings have implications for considering this question [SLIDE]</a:t>
            </a:r>
          </a:p>
          <a:p>
            <a:r>
              <a:rPr lang="en-US" dirty="0"/>
              <a:t>We mean … How can we use educative curriculum and assessments, coordinated professional development, and teacher support networks within organizational systems that already exist with norms, obligations, and resources that may or may not align with or provide for 3-dimensional engagement with phenomena? As well as, How do we recognize and support teachers who are different? </a:t>
            </a:r>
          </a:p>
        </p:txBody>
      </p:sp>
      <p:sp>
        <p:nvSpPr>
          <p:cNvPr id="4" name="Slide Number Placeholder 3"/>
          <p:cNvSpPr>
            <a:spLocks noGrp="1"/>
          </p:cNvSpPr>
          <p:nvPr>
            <p:ph type="sldNum" sz="quarter" idx="5"/>
          </p:nvPr>
        </p:nvSpPr>
        <p:spPr/>
        <p:txBody>
          <a:bodyPr/>
          <a:lstStyle/>
          <a:p>
            <a:fld id="{343E7755-D491-854E-AE05-82844C309384}" type="slidenum">
              <a:rPr lang="en-US" smtClean="0"/>
              <a:t>36</a:t>
            </a:fld>
            <a:endParaRPr lang="en-US"/>
          </a:p>
        </p:txBody>
      </p:sp>
    </p:spTree>
    <p:extLst>
      <p:ext uri="{BB962C8B-B14F-4D97-AF65-F5344CB8AC3E}">
        <p14:creationId xmlns:p14="http://schemas.microsoft.com/office/powerpoint/2010/main" val="1133656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analyze our interview data, we will be comparing findings for teachers within "the same" local context - meaning they teach together in the same school or district.  And, actually, 46 of our 70 interviews are of teachers with other CTIME network teachers in their districts. Additionally, we’ll be working further on cross-set data analyses, including making comparisons across network teacher interviews and survey data, as well as with classroom video and other components of our Case Study Teacher data sets.  [ANIMATE] We hope that these continued analyses will support us in developing evidence-based teacher progressions around both classroom discourse and teacher knowledge and framing.</a:t>
            </a:r>
          </a:p>
        </p:txBody>
      </p:sp>
      <p:sp>
        <p:nvSpPr>
          <p:cNvPr id="4" name="Slide Number Placeholder 3"/>
          <p:cNvSpPr>
            <a:spLocks noGrp="1"/>
          </p:cNvSpPr>
          <p:nvPr>
            <p:ph type="sldNum" sz="quarter" idx="5"/>
          </p:nvPr>
        </p:nvSpPr>
        <p:spPr/>
        <p:txBody>
          <a:bodyPr/>
          <a:lstStyle/>
          <a:p>
            <a:fld id="{343E7755-D491-854E-AE05-82844C309384}" type="slidenum">
              <a:rPr lang="en-US" smtClean="0"/>
              <a:t>37</a:t>
            </a:fld>
            <a:endParaRPr lang="en-US"/>
          </a:p>
        </p:txBody>
      </p:sp>
    </p:spTree>
    <p:extLst>
      <p:ext uri="{BB962C8B-B14F-4D97-AF65-F5344CB8AC3E}">
        <p14:creationId xmlns:p14="http://schemas.microsoft.com/office/powerpoint/2010/main" val="1330327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[SLIDE]</a:t>
            </a:r>
          </a:p>
        </p:txBody>
      </p:sp>
      <p:sp>
        <p:nvSpPr>
          <p:cNvPr id="4" name="Slide Number Placeholder 3"/>
          <p:cNvSpPr>
            <a:spLocks noGrp="1"/>
          </p:cNvSpPr>
          <p:nvPr>
            <p:ph type="sldNum" sz="quarter" idx="10"/>
          </p:nvPr>
        </p:nvSpPr>
        <p:spPr/>
        <p:txBody>
          <a:bodyPr/>
          <a:lstStyle/>
          <a:p>
            <a:fld id="{53493A8B-7EE8-ED4F-8F1B-960B0101C99E}" type="slidenum">
              <a:rPr lang="en-US" smtClean="0"/>
              <a:t>38</a:t>
            </a:fld>
            <a:endParaRPr lang="en-US"/>
          </a:p>
        </p:txBody>
      </p:sp>
    </p:spTree>
    <p:extLst>
      <p:ext uri="{BB962C8B-B14F-4D97-AF65-F5344CB8AC3E}">
        <p14:creationId xmlns:p14="http://schemas.microsoft.com/office/powerpoint/2010/main" val="1144501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E7755-D491-854E-AE05-82844C309384}" type="slidenum">
              <a:rPr lang="en-US" smtClean="0"/>
              <a:t>39</a:t>
            </a:fld>
            <a:endParaRPr lang="en-US"/>
          </a:p>
        </p:txBody>
      </p:sp>
    </p:spTree>
    <p:extLst>
      <p:ext uri="{BB962C8B-B14F-4D97-AF65-F5344CB8AC3E}">
        <p14:creationId xmlns:p14="http://schemas.microsoft.com/office/powerpoint/2010/main" val="136218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hypotheses about factors that may impact the classroom discourse patterns we saw in Beth’s presentation.  These include teacher’s practical knowledge, the organizational resources available in their local context, and the context’s norms and obligations.</a:t>
            </a:r>
          </a:p>
        </p:txBody>
      </p:sp>
      <p:sp>
        <p:nvSpPr>
          <p:cNvPr id="4" name="Slide Number Placeholder 3"/>
          <p:cNvSpPr>
            <a:spLocks noGrp="1"/>
          </p:cNvSpPr>
          <p:nvPr>
            <p:ph type="sldNum" sz="quarter" idx="5"/>
          </p:nvPr>
        </p:nvSpPr>
        <p:spPr/>
        <p:txBody>
          <a:bodyPr/>
          <a:lstStyle/>
          <a:p>
            <a:fld id="{343E7755-D491-854E-AE05-82844C309384}" type="slidenum">
              <a:rPr lang="en-US" smtClean="0"/>
              <a:t>4</a:t>
            </a:fld>
            <a:endParaRPr lang="en-US"/>
          </a:p>
        </p:txBody>
      </p:sp>
    </p:spTree>
    <p:extLst>
      <p:ext uri="{BB962C8B-B14F-4D97-AF65-F5344CB8AC3E}">
        <p14:creationId xmlns:p14="http://schemas.microsoft.com/office/powerpoint/2010/main" val="52476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thanks to the National Science Foundation for funding </a:t>
            </a:r>
            <a:r>
              <a:rPr lang="en-US"/>
              <a:t>this research.</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40</a:t>
            </a:fld>
            <a:endParaRPr lang="en-US"/>
          </a:p>
        </p:txBody>
      </p:sp>
    </p:spTree>
    <p:extLst>
      <p:ext uri="{BB962C8B-B14F-4D97-AF65-F5344CB8AC3E}">
        <p14:creationId xmlns:p14="http://schemas.microsoft.com/office/powerpoint/2010/main" val="312993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factors comprise our theoretical framework: [SLIDE].  We anticipated that these 3 variables would impact teachers’ understanding of Carbon TIME and their related decision-making, so we designed our network teacher interview protocol with these ideas, and interviewed 70 Carbon TIME network teachers last spring.</a:t>
            </a:r>
          </a:p>
        </p:txBody>
      </p:sp>
      <p:sp>
        <p:nvSpPr>
          <p:cNvPr id="4" name="Slide Number Placeholder 3"/>
          <p:cNvSpPr>
            <a:spLocks noGrp="1"/>
          </p:cNvSpPr>
          <p:nvPr>
            <p:ph type="sldNum" sz="quarter" idx="5"/>
          </p:nvPr>
        </p:nvSpPr>
        <p:spPr/>
        <p:txBody>
          <a:bodyPr/>
          <a:lstStyle/>
          <a:p>
            <a:fld id="{4E10562B-2510-F348-A40B-E3692849A4B9}" type="slidenum">
              <a:rPr lang="en-US" smtClean="0"/>
              <a:t>5</a:t>
            </a:fld>
            <a:endParaRPr lang="en-US"/>
          </a:p>
        </p:txBody>
      </p:sp>
    </p:spTree>
    <p:extLst>
      <p:ext uri="{BB962C8B-B14F-4D97-AF65-F5344CB8AC3E}">
        <p14:creationId xmlns:p14="http://schemas.microsoft.com/office/powerpoint/2010/main" val="214429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translated our theoretical framework into codes, to analyze our interviews, and we evaluated the 3 variables (or attributes) </a:t>
            </a:r>
            <a:r>
              <a:rPr lang="en-US" dirty="0"/>
              <a:t>along a spectrum from less supportive of Carbon TIME to more supportive of Carbon TIME.  This value matrix includes both the strength of the attribute as well as the alignment of the attribute to Carbon TIME perspectives.</a:t>
            </a:r>
            <a:endParaRPr lang="en-US" baseline="0" dirty="0"/>
          </a:p>
        </p:txBody>
      </p:sp>
      <p:sp>
        <p:nvSpPr>
          <p:cNvPr id="4" name="Slide Number Placeholder 3"/>
          <p:cNvSpPr>
            <a:spLocks noGrp="1"/>
          </p:cNvSpPr>
          <p:nvPr>
            <p:ph type="sldNum" sz="quarter" idx="5"/>
          </p:nvPr>
        </p:nvSpPr>
        <p:spPr/>
        <p:txBody>
          <a:bodyPr/>
          <a:lstStyle/>
          <a:p>
            <a:fld id="{4E10562B-2510-F348-A40B-E3692849A4B9}" type="slidenum">
              <a:rPr lang="en-US" smtClean="0"/>
              <a:t>6</a:t>
            </a:fld>
            <a:endParaRPr lang="en-US"/>
          </a:p>
        </p:txBody>
      </p:sp>
    </p:spTree>
    <p:extLst>
      <p:ext uri="{BB962C8B-B14F-4D97-AF65-F5344CB8AC3E}">
        <p14:creationId xmlns:p14="http://schemas.microsoft.com/office/powerpoint/2010/main" val="1127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discuss our interview findings through the voices of Mr. Harris and Ms. Callahan, who you’ve already met in Beth’s presentation.  Both were CTIME Network Teachers, participating in 2-years of data collection, teaching, and professional development.  However, Mr. Harris is the only CTIME Network T at his school, while Ms. Callahan is one of 2 Network Teachers at her school. Mr. Harris was 1 of 7 Biology teachers in his HS (during just one trimester), while Ms. Callahan is the only biology teacher, and Ms. Callahan had one more year of CTIME teaching experience at the time of her interview.</a:t>
            </a:r>
          </a:p>
        </p:txBody>
      </p:sp>
      <p:sp>
        <p:nvSpPr>
          <p:cNvPr id="4" name="Slide Number Placeholder 3"/>
          <p:cNvSpPr>
            <a:spLocks noGrp="1"/>
          </p:cNvSpPr>
          <p:nvPr>
            <p:ph type="sldNum" sz="quarter" idx="5"/>
          </p:nvPr>
        </p:nvSpPr>
        <p:spPr/>
        <p:txBody>
          <a:bodyPr/>
          <a:lstStyle/>
          <a:p>
            <a:fld id="{343E7755-D491-854E-AE05-82844C309384}" type="slidenum">
              <a:rPr lang="en-US" smtClean="0"/>
              <a:t>7</a:t>
            </a:fld>
            <a:endParaRPr lang="en-US"/>
          </a:p>
        </p:txBody>
      </p:sp>
    </p:spTree>
    <p:extLst>
      <p:ext uri="{BB962C8B-B14F-4D97-AF65-F5344CB8AC3E}">
        <p14:creationId xmlns:p14="http://schemas.microsoft.com/office/powerpoint/2010/main" val="26996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by looking at interview responses from Mr. Harris and Ms. Callahan that represent their practical knowledge, or how they understand and use aspects of the Carbon TIME toolkit in their classrooms.  Their interview descriptions coordinate with differences we see in the discourse patterns in their classrooms, particularly around scaffolding and assessment.</a:t>
            </a:r>
          </a:p>
        </p:txBody>
      </p:sp>
      <p:sp>
        <p:nvSpPr>
          <p:cNvPr id="4" name="Slide Number Placeholder 3"/>
          <p:cNvSpPr>
            <a:spLocks noGrp="1"/>
          </p:cNvSpPr>
          <p:nvPr>
            <p:ph type="sldNum" sz="quarter" idx="5"/>
          </p:nvPr>
        </p:nvSpPr>
        <p:spPr/>
        <p:txBody>
          <a:bodyPr/>
          <a:lstStyle/>
          <a:p>
            <a:fld id="{4E10562B-2510-F348-A40B-E3692849A4B9}" type="slidenum">
              <a:rPr lang="en-US" smtClean="0"/>
              <a:t>8</a:t>
            </a:fld>
            <a:endParaRPr lang="en-US"/>
          </a:p>
        </p:txBody>
      </p:sp>
    </p:spTree>
    <p:extLst>
      <p:ext uri="{BB962C8B-B14F-4D97-AF65-F5344CB8AC3E}">
        <p14:creationId xmlns:p14="http://schemas.microsoft.com/office/powerpoint/2010/main" val="188398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 explanation for the table that you see: Each row represents an excerpt – a chunk – from the overall interview that has been coded with this particular attribute.  In this case, we found “practical knowledge” discussed in 9 excerpts/chunks in Mr. Harris’ interview, so there are 9 rows in this table.  The blue shading and its placement from left to right represent a value for this variable, from less to more support for teaching Carbon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representation, we can see that Mr. Harris' descriptions of how he teaches with Carbon TIME align fairly well with our perspective.  Throughout his interview, Mr. Harris talks about </a:t>
            </a:r>
            <a:r>
              <a:rPr lang="en-US" dirty="0" err="1"/>
              <a:t>Ss</a:t>
            </a:r>
            <a:r>
              <a:rPr lang="en-US" dirty="0"/>
              <a:t> reflecting on their previous ideas and he talks specifically about helpful aspects of the Carbon TIME toolkit, such as The Three Questions.  However, as we’ll see next, he struggles with the UAQ on the Evidence-Based Arguments Tool, which – in CTIME – is a critical place in the unit.  You’ll notice that the quotes we share, though representative of the overall values in the interview, were intentionally selected in an attempt to succinctly compare these two teachers.</a:t>
            </a:r>
          </a:p>
        </p:txBody>
      </p:sp>
      <p:sp>
        <p:nvSpPr>
          <p:cNvPr id="4" name="Slide Number Placeholder 3"/>
          <p:cNvSpPr>
            <a:spLocks noGrp="1"/>
          </p:cNvSpPr>
          <p:nvPr>
            <p:ph type="sldNum" sz="quarter" idx="5"/>
          </p:nvPr>
        </p:nvSpPr>
        <p:spPr/>
        <p:txBody>
          <a:bodyPr/>
          <a:lstStyle/>
          <a:p>
            <a:fld id="{343E7755-D491-854E-AE05-82844C309384}" type="slidenum">
              <a:rPr lang="en-US" smtClean="0"/>
              <a:t>9</a:t>
            </a:fld>
            <a:endParaRPr lang="en-US"/>
          </a:p>
        </p:txBody>
      </p:sp>
    </p:spTree>
    <p:extLst>
      <p:ext uri="{BB962C8B-B14F-4D97-AF65-F5344CB8AC3E}">
        <p14:creationId xmlns:p14="http://schemas.microsoft.com/office/powerpoint/2010/main" val="299397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EF415-6E62-3F4C-A342-BB1FA14BA4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480073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EF415-6E62-3F4C-A342-BB1FA14BA4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293731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EF415-6E62-3F4C-A342-BB1FA14BA4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3588456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FAA089-708C-E742-BD1D-F381D10083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2559306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AA089-708C-E742-BD1D-F381D10083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3959745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FAA089-708C-E742-BD1D-F381D10083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2917592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FAA089-708C-E742-BD1D-F381D1008354}"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1325111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FAA089-708C-E742-BD1D-F381D1008354}" type="datetimeFigureOut">
              <a:rPr lang="en-US" smtClean="0"/>
              <a:t>4/1/19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2188279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FAA089-708C-E742-BD1D-F381D1008354}" type="datetimeFigureOut">
              <a:rPr lang="en-US" smtClean="0"/>
              <a:t>4/1/19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37556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AA089-708C-E742-BD1D-F381D1008354}" type="datetimeFigureOut">
              <a:rPr lang="en-US" smtClean="0"/>
              <a:t>4/1/19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370222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AA089-708C-E742-BD1D-F381D1008354}"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383327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EF415-6E62-3F4C-A342-BB1FA14BA4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1910171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AA089-708C-E742-BD1D-F381D1008354}"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1057731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AA089-708C-E742-BD1D-F381D10083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526270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AA089-708C-E742-BD1D-F381D10083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D1FE2-FD84-1E4F-B5A2-F3CE7E56CBCB}" type="slidenum">
              <a:rPr lang="en-US" smtClean="0"/>
              <a:t>‹#›</a:t>
            </a:fld>
            <a:endParaRPr lang="en-US"/>
          </a:p>
        </p:txBody>
      </p:sp>
    </p:spTree>
    <p:extLst>
      <p:ext uri="{BB962C8B-B14F-4D97-AF65-F5344CB8AC3E}">
        <p14:creationId xmlns:p14="http://schemas.microsoft.com/office/powerpoint/2010/main" val="411308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EF415-6E62-3F4C-A342-BB1FA14BA454}" type="datetimeFigureOut">
              <a:rPr lang="en-US" smtClean="0"/>
              <a:t>4/1/19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289735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EF415-6E62-3F4C-A342-BB1FA14BA454}"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398133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EF415-6E62-3F4C-A342-BB1FA14BA454}" type="datetimeFigureOut">
              <a:rPr lang="en-US" smtClean="0"/>
              <a:t>4/1/19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356531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EF415-6E62-3F4C-A342-BB1FA14BA454}" type="datetimeFigureOut">
              <a:rPr lang="en-US" smtClean="0"/>
              <a:t>4/1/19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2201102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EF415-6E62-3F4C-A342-BB1FA14BA454}" type="datetimeFigureOut">
              <a:rPr lang="en-US" smtClean="0"/>
              <a:t>4/1/19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359801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EF415-6E62-3F4C-A342-BB1FA14BA454}"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728689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EF415-6E62-3F4C-A342-BB1FA14BA454}" type="datetimeFigureOut">
              <a:rPr lang="en-US" smtClean="0"/>
              <a:t>4/1/19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870815-F974-1445-B342-1728F25D4354}" type="slidenum">
              <a:rPr lang="en-US" smtClean="0"/>
              <a:t>‹#›</a:t>
            </a:fld>
            <a:endParaRPr lang="en-US"/>
          </a:p>
        </p:txBody>
      </p:sp>
    </p:spTree>
    <p:extLst>
      <p:ext uri="{BB962C8B-B14F-4D97-AF65-F5344CB8AC3E}">
        <p14:creationId xmlns:p14="http://schemas.microsoft.com/office/powerpoint/2010/main" val="3680478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EF415-6E62-3F4C-A342-BB1FA14BA454}" type="datetimeFigureOut">
              <a:rPr lang="en-US" smtClean="0"/>
              <a:t>4/1/19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870815-F974-1445-B342-1728F25D4354}" type="slidenum">
              <a:rPr lang="en-US" smtClean="0"/>
              <a:t>‹#›</a:t>
            </a:fld>
            <a:endParaRPr lang="en-US"/>
          </a:p>
        </p:txBody>
      </p:sp>
    </p:spTree>
    <p:extLst>
      <p:ext uri="{BB962C8B-B14F-4D97-AF65-F5344CB8AC3E}">
        <p14:creationId xmlns:p14="http://schemas.microsoft.com/office/powerpoint/2010/main" val="2290453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AA089-708C-E742-BD1D-F381D1008354}" type="datetimeFigureOut">
              <a:rPr lang="en-US" smtClean="0"/>
              <a:t>4/1/19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D1FE2-FD84-1E4F-B5A2-F3CE7E56CBCB}" type="slidenum">
              <a:rPr lang="en-US" smtClean="0"/>
              <a:t>‹#›</a:t>
            </a:fld>
            <a:endParaRPr lang="en-US"/>
          </a:p>
        </p:txBody>
      </p:sp>
    </p:spTree>
    <p:extLst>
      <p:ext uri="{BB962C8B-B14F-4D97-AF65-F5344CB8AC3E}">
        <p14:creationId xmlns:p14="http://schemas.microsoft.com/office/powerpoint/2010/main" val="526897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0783"/>
            <a:ext cx="7772400" cy="1470025"/>
          </a:xfrm>
        </p:spPr>
        <p:txBody>
          <a:bodyPr>
            <a:noAutofit/>
          </a:bodyPr>
          <a:lstStyle/>
          <a:p>
            <a:r>
              <a:rPr lang="en-US" sz="3600" b="1" dirty="0"/>
              <a:t>Patterns in </a:t>
            </a:r>
            <a:r>
              <a:rPr lang="en-US" sz="3600" b="1" i="1" dirty="0"/>
              <a:t>Carbon TIME</a:t>
            </a:r>
            <a:r>
              <a:rPr lang="en-US" sz="3600" b="1" dirty="0"/>
              <a:t> Classrooms: </a:t>
            </a:r>
            <a:br>
              <a:rPr lang="en-US" sz="3600" b="1" dirty="0"/>
            </a:br>
            <a:r>
              <a:rPr lang="en-US" sz="3600" b="1" dirty="0"/>
              <a:t>Learning Gains and Local Contexts</a:t>
            </a:r>
            <a:endParaRPr lang="en-US" sz="3600" b="1" dirty="0">
              <a:latin typeface="Calibri (HEADINGS)"/>
              <a:cs typeface="Calibri (HEADINGS)"/>
            </a:endParaRP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6" name="Picture 5"/>
          <p:cNvPicPr>
            <a:picLocks noChangeAspect="1"/>
          </p:cNvPicPr>
          <p:nvPr/>
        </p:nvPicPr>
        <p:blipFill>
          <a:blip r:embed="rId5"/>
          <a:stretch>
            <a:fillRect/>
          </a:stretch>
        </p:blipFill>
        <p:spPr>
          <a:xfrm>
            <a:off x="2690810" y="5565051"/>
            <a:ext cx="665908" cy="1168259"/>
          </a:xfrm>
          <a:prstGeom prst="rect">
            <a:avLst/>
          </a:prstGeom>
        </p:spPr>
      </p:pic>
      <p:pic>
        <p:nvPicPr>
          <p:cNvPr id="11" name="Picture 10"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8" name="Picture 7"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0" name="Picture 9"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2" name="Picture 11">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7" name="Picture 6"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9" name="Picture 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cxnSp>
        <p:nvCxnSpPr>
          <p:cNvPr id="13" name="Straight Connector 12">
            <a:extLst>
              <a:ext uri="{FF2B5EF4-FFF2-40B4-BE49-F238E27FC236}">
                <a16:creationId xmlns:a16="http://schemas.microsoft.com/office/drawing/2014/main" id="{DC5BB9E3-A027-9140-9F8A-219685DFDB91}"/>
              </a:ext>
            </a:extLst>
          </p:cNvPr>
          <p:cNvCxnSpPr/>
          <p:nvPr/>
        </p:nvCxnSpPr>
        <p:spPr>
          <a:xfrm>
            <a:off x="439615" y="3046242"/>
            <a:ext cx="84230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B5C95A88-6A36-974C-A600-C9650BE00FE7}"/>
              </a:ext>
            </a:extLst>
          </p:cNvPr>
          <p:cNvSpPr>
            <a:spLocks noGrp="1"/>
          </p:cNvSpPr>
          <p:nvPr>
            <p:ph type="subTitle" idx="1"/>
          </p:nvPr>
        </p:nvSpPr>
        <p:spPr>
          <a:xfrm>
            <a:off x="931985" y="3186922"/>
            <a:ext cx="7209691" cy="824807"/>
          </a:xfrm>
        </p:spPr>
        <p:txBody>
          <a:bodyPr>
            <a:normAutofit/>
          </a:bodyPr>
          <a:lstStyle/>
          <a:p>
            <a:r>
              <a:rPr lang="en-US" dirty="0"/>
              <a:t>Christie Morrison Thomas, </a:t>
            </a:r>
            <a:r>
              <a:rPr lang="en-US" dirty="0" err="1"/>
              <a:t>Qinyun</a:t>
            </a:r>
            <a:r>
              <a:rPr lang="en-US" dirty="0"/>
              <a:t> Lin, Stefanie Marshall, James Brian Hancock II, Liz Tompkins &amp; Andy Anderson</a:t>
            </a:r>
          </a:p>
          <a:p>
            <a:pPr marL="0" indent="0">
              <a:buNone/>
            </a:pPr>
            <a:endParaRPr lang="en-US" dirty="0">
              <a:latin typeface="Calibri"/>
              <a:ea typeface="ＭＳ Ｐゴシック" charset="0"/>
              <a:cs typeface="Calibri"/>
            </a:endParaRPr>
          </a:p>
        </p:txBody>
      </p:sp>
      <p:sp>
        <p:nvSpPr>
          <p:cNvPr id="17" name="Rectangle 16">
            <a:extLst>
              <a:ext uri="{FF2B5EF4-FFF2-40B4-BE49-F238E27FC236}">
                <a16:creationId xmlns:a16="http://schemas.microsoft.com/office/drawing/2014/main" id="{718557CC-959D-CF4D-AF21-3EBF2BB5ED82}"/>
              </a:ext>
            </a:extLst>
          </p:cNvPr>
          <p:cNvSpPr/>
          <p:nvPr/>
        </p:nvSpPr>
        <p:spPr>
          <a:xfrm>
            <a:off x="2435221" y="4137843"/>
            <a:ext cx="4572000" cy="646331"/>
          </a:xfrm>
          <a:prstGeom prst="rect">
            <a:avLst/>
          </a:prstGeom>
        </p:spPr>
        <p:txBody>
          <a:bodyPr>
            <a:spAutoFit/>
          </a:bodyPr>
          <a:lstStyle/>
          <a:p>
            <a:pPr algn="ctr"/>
            <a:r>
              <a:rPr lang="en-US" dirty="0">
                <a:ea typeface="ＭＳ Ｐゴシック" charset="0"/>
                <a:cs typeface="Calibri"/>
              </a:rPr>
              <a:t>NARST Annual Meeting; April 2, 2019</a:t>
            </a:r>
          </a:p>
          <a:p>
            <a:pPr algn="ctr"/>
            <a:r>
              <a:rPr lang="en-US" dirty="0">
                <a:ea typeface="ＭＳ Ｐゴシック" charset="0"/>
                <a:cs typeface="Calibri"/>
              </a:rPr>
              <a:t>Baltimore, Maryland</a:t>
            </a:r>
          </a:p>
        </p:txBody>
      </p:sp>
    </p:spTree>
    <p:extLst>
      <p:ext uri="{BB962C8B-B14F-4D97-AF65-F5344CB8AC3E}">
        <p14:creationId xmlns:p14="http://schemas.microsoft.com/office/powerpoint/2010/main" val="132540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1F6DEA-174E-B240-A1A2-4C36BEC749CF}"/>
              </a:ext>
            </a:extLst>
          </p:cNvPr>
          <p:cNvSpPr>
            <a:spLocks noGrp="1"/>
          </p:cNvSpPr>
          <p:nvPr>
            <p:ph type="title"/>
          </p:nvPr>
        </p:nvSpPr>
        <p:spPr>
          <a:xfrm>
            <a:off x="628650" y="365126"/>
            <a:ext cx="7886700" cy="1325563"/>
          </a:xfrm>
        </p:spPr>
        <p:txBody>
          <a:bodyPr/>
          <a:lstStyle/>
          <a:p>
            <a:r>
              <a:rPr lang="en-US" dirty="0"/>
              <a:t>Mr. Harris: Practical Knowledge</a:t>
            </a:r>
          </a:p>
        </p:txBody>
      </p:sp>
      <p:pic>
        <p:nvPicPr>
          <p:cNvPr id="4" name="Picture 3">
            <a:extLst>
              <a:ext uri="{FF2B5EF4-FFF2-40B4-BE49-F238E27FC236}">
                <a16:creationId xmlns:a16="http://schemas.microsoft.com/office/drawing/2014/main" id="{DAC4E33A-3D35-8147-8B4C-BC64093680D5}"/>
              </a:ext>
            </a:extLst>
          </p:cNvPr>
          <p:cNvPicPr>
            <a:picLocks noChangeAspect="1"/>
          </p:cNvPicPr>
          <p:nvPr/>
        </p:nvPicPr>
        <p:blipFill>
          <a:blip r:embed="rId3">
            <a:alphaModFix amt="35000"/>
          </a:blip>
          <a:stretch>
            <a:fillRect/>
          </a:stretch>
        </p:blipFill>
        <p:spPr>
          <a:xfrm>
            <a:off x="0" y="1270000"/>
            <a:ext cx="9144000" cy="5588000"/>
          </a:xfrm>
          <a:prstGeom prst="rect">
            <a:avLst/>
          </a:prstGeom>
        </p:spPr>
      </p:pic>
      <p:sp>
        <p:nvSpPr>
          <p:cNvPr id="5" name="Rounded Rectangular Callout 4">
            <a:extLst>
              <a:ext uri="{FF2B5EF4-FFF2-40B4-BE49-F238E27FC236}">
                <a16:creationId xmlns:a16="http://schemas.microsoft.com/office/drawing/2014/main" id="{22D7FD0A-7633-164A-8231-1F850EB40BDE}"/>
              </a:ext>
            </a:extLst>
          </p:cNvPr>
          <p:cNvSpPr/>
          <p:nvPr/>
        </p:nvSpPr>
        <p:spPr>
          <a:xfrm>
            <a:off x="4572000" y="1270001"/>
            <a:ext cx="4436860" cy="2784100"/>
          </a:xfrm>
          <a:prstGeom prst="wedgeRoundRectCallout">
            <a:avLst>
              <a:gd name="adj1" fmla="val -67258"/>
              <a:gd name="adj2" fmla="val 82344"/>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“The unanswered questions … I’m like, ‘I don’t know what unanswered questions I would have.’ Because the kids are always saying things like, ‘Well, what’s - what are the chemicals in BTB?’ I’m like, ‘Okay well that’s not - that’s not what we’re going for.’”</a:t>
            </a:r>
          </a:p>
        </p:txBody>
      </p:sp>
    </p:spTree>
    <p:extLst>
      <p:ext uri="{BB962C8B-B14F-4D97-AF65-F5344CB8AC3E}">
        <p14:creationId xmlns:p14="http://schemas.microsoft.com/office/powerpoint/2010/main" val="53612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lstStyle/>
          <a:p>
            <a:r>
              <a:rPr lang="en-US" dirty="0"/>
              <a:t>Ms. Callahan: Practical Knowledge</a:t>
            </a:r>
          </a:p>
        </p:txBody>
      </p:sp>
      <p:sp>
        <p:nvSpPr>
          <p:cNvPr id="3" name="Text Placeholder 2">
            <a:extLst>
              <a:ext uri="{FF2B5EF4-FFF2-40B4-BE49-F238E27FC236}">
                <a16:creationId xmlns:a16="http://schemas.microsoft.com/office/drawing/2014/main" id="{70C32F04-DF86-FA4C-AAD9-1A8CF751A04A}"/>
              </a:ext>
            </a:extLst>
          </p:cNvPr>
          <p:cNvSpPr>
            <a:spLocks noGrp="1"/>
          </p:cNvSpPr>
          <p:nvPr>
            <p:ph type="body" idx="1"/>
          </p:nvPr>
        </p:nvSpPr>
        <p:spPr>
          <a:xfrm>
            <a:off x="630238" y="1642685"/>
            <a:ext cx="7883524" cy="823912"/>
          </a:xfrm>
        </p:spPr>
        <p:txBody>
          <a:bodyPr>
            <a:normAutofit lnSpcReduction="10000"/>
          </a:bodyPr>
          <a:lstStyle/>
          <a:p>
            <a:pPr algn="r"/>
            <a:r>
              <a:rPr lang="en-US" dirty="0"/>
              <a:t>Ms. Callahan</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1" name="TextBox 10">
            <a:extLst>
              <a:ext uri="{FF2B5EF4-FFF2-40B4-BE49-F238E27FC236}">
                <a16:creationId xmlns:a16="http://schemas.microsoft.com/office/drawing/2014/main" id="{2AD0BD2B-4848-284C-A000-9BCD6564303D}"/>
              </a:ext>
            </a:extLst>
          </p:cNvPr>
          <p:cNvSpPr txBox="1"/>
          <p:nvPr/>
        </p:nvSpPr>
        <p:spPr>
          <a:xfrm>
            <a:off x="260509" y="2955508"/>
            <a:ext cx="369332" cy="2436693"/>
          </a:xfrm>
          <a:prstGeom prst="rect">
            <a:avLst/>
          </a:prstGeom>
          <a:noFill/>
          <a:ln>
            <a:noFill/>
          </a:ln>
        </p:spPr>
        <p:txBody>
          <a:bodyPr vert="vert270" wrap="none" rtlCol="0">
            <a:spAutoFit/>
          </a:bodyPr>
          <a:lstStyle/>
          <a:p>
            <a:r>
              <a:rPr lang="en-US" sz="1200" b="1" dirty="0"/>
              <a:t>Coded Excerpts: Practical Knowledge</a:t>
            </a:r>
          </a:p>
        </p:txBody>
      </p:sp>
      <p:cxnSp>
        <p:nvCxnSpPr>
          <p:cNvPr id="10" name="Straight Arrow Connector 9">
            <a:extLst>
              <a:ext uri="{FF2B5EF4-FFF2-40B4-BE49-F238E27FC236}">
                <a16:creationId xmlns:a16="http://schemas.microsoft.com/office/drawing/2014/main" id="{7CF57B95-0D98-0D4A-A604-923300AE991B}"/>
              </a:ext>
            </a:extLst>
          </p:cNvPr>
          <p:cNvCxnSpPr>
            <a:cxnSpLocks/>
          </p:cNvCxnSpPr>
          <p:nvPr/>
        </p:nvCxnSpPr>
        <p:spPr>
          <a:xfrm>
            <a:off x="1864409" y="2083211"/>
            <a:ext cx="505750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B3566B-D27F-4F46-9EC1-1221CDD04FDA}"/>
              </a:ext>
            </a:extLst>
          </p:cNvPr>
          <p:cNvSpPr txBox="1"/>
          <p:nvPr/>
        </p:nvSpPr>
        <p:spPr>
          <a:xfrm>
            <a:off x="6921915" y="1972636"/>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pic>
        <p:nvPicPr>
          <p:cNvPr id="12" name="Picture 11" descr="A picture containing crossword puzzle, shoji, text&#10;&#10;Description automatically generated">
            <a:extLst>
              <a:ext uri="{FF2B5EF4-FFF2-40B4-BE49-F238E27FC236}">
                <a16:creationId xmlns:a16="http://schemas.microsoft.com/office/drawing/2014/main" id="{679AD425-9231-9A44-9945-530A6C5309D7}"/>
              </a:ext>
            </a:extLst>
          </p:cNvPr>
          <p:cNvPicPr>
            <a:picLocks noChangeAspect="1"/>
          </p:cNvPicPr>
          <p:nvPr/>
        </p:nvPicPr>
        <p:blipFill>
          <a:blip r:embed="rId3"/>
          <a:stretch>
            <a:fillRect/>
          </a:stretch>
        </p:blipFill>
        <p:spPr>
          <a:xfrm>
            <a:off x="577084" y="2461547"/>
            <a:ext cx="8109715" cy="4202848"/>
          </a:xfrm>
          <a:prstGeom prst="rect">
            <a:avLst/>
          </a:prstGeom>
        </p:spPr>
      </p:pic>
    </p:spTree>
    <p:extLst>
      <p:ext uri="{BB962C8B-B14F-4D97-AF65-F5344CB8AC3E}">
        <p14:creationId xmlns:p14="http://schemas.microsoft.com/office/powerpoint/2010/main" val="244889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051E5-AA67-DB47-887F-82CF40F19917}"/>
              </a:ext>
            </a:extLst>
          </p:cNvPr>
          <p:cNvPicPr>
            <a:picLocks noChangeAspect="1"/>
          </p:cNvPicPr>
          <p:nvPr/>
        </p:nvPicPr>
        <p:blipFill rotWithShape="1">
          <a:blip r:embed="rId3">
            <a:alphaModFix amt="35000"/>
          </a:blip>
          <a:srcRect t="2822"/>
          <a:stretch/>
        </p:blipFill>
        <p:spPr>
          <a:xfrm>
            <a:off x="0" y="1406768"/>
            <a:ext cx="9161584" cy="5451231"/>
          </a:xfrm>
          <a:prstGeom prst="rect">
            <a:avLst/>
          </a:prstGeom>
        </p:spPr>
      </p:pic>
      <p:sp>
        <p:nvSpPr>
          <p:cNvPr id="2" name="Title 1">
            <a:extLst>
              <a:ext uri="{FF2B5EF4-FFF2-40B4-BE49-F238E27FC236}">
                <a16:creationId xmlns:a16="http://schemas.microsoft.com/office/drawing/2014/main" id="{6E6C2BA0-0AEA-4D44-A6E0-E2D9B7FA02A5}"/>
              </a:ext>
            </a:extLst>
          </p:cNvPr>
          <p:cNvSpPr>
            <a:spLocks noGrp="1"/>
          </p:cNvSpPr>
          <p:nvPr>
            <p:ph type="title"/>
          </p:nvPr>
        </p:nvSpPr>
        <p:spPr/>
        <p:txBody>
          <a:bodyPr/>
          <a:lstStyle/>
          <a:p>
            <a:r>
              <a:rPr lang="en-US" dirty="0"/>
              <a:t>Ms. Callahan: Practical Knowledge</a:t>
            </a:r>
          </a:p>
        </p:txBody>
      </p:sp>
      <p:sp>
        <p:nvSpPr>
          <p:cNvPr id="4" name="Rounded Rectangular Callout 3">
            <a:extLst>
              <a:ext uri="{FF2B5EF4-FFF2-40B4-BE49-F238E27FC236}">
                <a16:creationId xmlns:a16="http://schemas.microsoft.com/office/drawing/2014/main" id="{39A72B50-36AD-B04A-82C7-EEF478BC9A70}"/>
              </a:ext>
            </a:extLst>
          </p:cNvPr>
          <p:cNvSpPr/>
          <p:nvPr/>
        </p:nvSpPr>
        <p:spPr>
          <a:xfrm>
            <a:off x="776145" y="1846385"/>
            <a:ext cx="4858685" cy="3710562"/>
          </a:xfrm>
          <a:prstGeom prst="wedgeRoundRectCallout">
            <a:avLst>
              <a:gd name="adj1" fmla="val 88931"/>
              <a:gd name="adj2" fmla="val 26906"/>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“I personally appreciate the questioning. I love starting out with them with here’s the phenomenon, ‘What do you guys think is happening? What is going to go on?’ Before we do the lab, looking into Predictions Tools, making them actually conscientiously think about what are we looking for when we do a lab. Doing the lab is important, the molecular modeling I think is critical. The PPTs are a little less, I think, important.”</a:t>
            </a:r>
          </a:p>
        </p:txBody>
      </p:sp>
    </p:spTree>
    <p:extLst>
      <p:ext uri="{BB962C8B-B14F-4D97-AF65-F5344CB8AC3E}">
        <p14:creationId xmlns:p14="http://schemas.microsoft.com/office/powerpoint/2010/main" val="2563829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 name="Rounded Rectangle 5">
            <a:extLst>
              <a:ext uri="{FF2B5EF4-FFF2-40B4-BE49-F238E27FC236}">
                <a16:creationId xmlns:a16="http://schemas.microsoft.com/office/drawing/2014/main" id="{90361DBD-5B8C-A64F-AE4A-1305AD3DF795}"/>
              </a:ext>
            </a:extLst>
          </p:cNvPr>
          <p:cNvSpPr/>
          <p:nvPr/>
        </p:nvSpPr>
        <p:spPr>
          <a:xfrm>
            <a:off x="457200" y="3013246"/>
            <a:ext cx="8229600" cy="859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59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lstStyle/>
          <a:p>
            <a:r>
              <a:rPr lang="en-US" dirty="0"/>
              <a:t>Mr. Harris: Norms &amp; Obligations</a:t>
            </a:r>
          </a:p>
        </p:txBody>
      </p:sp>
      <p:graphicFrame>
        <p:nvGraphicFramePr>
          <p:cNvPr id="10" name="Content Placeholder 5">
            <a:extLst>
              <a:ext uri="{FF2B5EF4-FFF2-40B4-BE49-F238E27FC236}">
                <a16:creationId xmlns:a16="http://schemas.microsoft.com/office/drawing/2014/main" id="{A8862EC3-7836-9048-918B-464DCAC2A8C7}"/>
              </a:ext>
            </a:extLst>
          </p:cNvPr>
          <p:cNvGraphicFramePr>
            <a:graphicFrameLocks noGrp="1"/>
          </p:cNvGraphicFramePr>
          <p:nvPr>
            <p:ph sz="half" idx="2"/>
            <p:extLst>
              <p:ext uri="{D42A27DB-BD31-4B8C-83A1-F6EECF244321}">
                <p14:modId xmlns:p14="http://schemas.microsoft.com/office/powerpoint/2010/main" val="33179179"/>
              </p:ext>
            </p:extLst>
          </p:nvPr>
        </p:nvGraphicFramePr>
        <p:xfrm>
          <a:off x="630237" y="2352670"/>
          <a:ext cx="8021394" cy="4450080"/>
        </p:xfrm>
        <a:graphic>
          <a:graphicData uri="http://schemas.openxmlformats.org/drawingml/2006/table">
            <a:tbl>
              <a:tblPr firstRow="1" bandRow="1">
                <a:tableStyleId>{5940675A-B579-460E-94D1-54222C63F5DA}</a:tableStyleId>
              </a:tblPr>
              <a:tblGrid>
                <a:gridCol w="2673798">
                  <a:extLst>
                    <a:ext uri="{9D8B030D-6E8A-4147-A177-3AD203B41FA5}">
                      <a16:colId xmlns:a16="http://schemas.microsoft.com/office/drawing/2014/main" val="3140887049"/>
                    </a:ext>
                  </a:extLst>
                </a:gridCol>
                <a:gridCol w="2673798">
                  <a:extLst>
                    <a:ext uri="{9D8B030D-6E8A-4147-A177-3AD203B41FA5}">
                      <a16:colId xmlns:a16="http://schemas.microsoft.com/office/drawing/2014/main" val="1315931071"/>
                    </a:ext>
                  </a:extLst>
                </a:gridCol>
                <a:gridCol w="2673798">
                  <a:extLst>
                    <a:ext uri="{9D8B030D-6E8A-4147-A177-3AD203B41FA5}">
                      <a16:colId xmlns:a16="http://schemas.microsoft.com/office/drawing/2014/main" val="1843364036"/>
                    </a:ext>
                  </a:extLst>
                </a:gridCol>
              </a:tblGrid>
              <a:tr h="370840">
                <a:tc>
                  <a:txBody>
                    <a:bodyPr/>
                    <a:lstStyle/>
                    <a:p>
                      <a:endParaRPr lang="en-US" dirty="0"/>
                    </a:p>
                  </a:txBody>
                  <a:tcPr/>
                </a:tc>
                <a:tc>
                  <a:txBody>
                    <a:bodyPr/>
                    <a:lstStyle/>
                    <a:p>
                      <a:endParaRPr lang="en-US" dirty="0"/>
                    </a:p>
                  </a:txBody>
                  <a:tcPr>
                    <a:solidFill>
                      <a:schemeClr val="accent6">
                        <a:lumMod val="60000"/>
                        <a:lumOff val="40000"/>
                      </a:schemeClr>
                    </a:solidFill>
                  </a:tcPr>
                </a:tc>
                <a:tc>
                  <a:txBody>
                    <a:bodyPr/>
                    <a:lstStyle/>
                    <a:p>
                      <a:endParaRPr lang="en-US"/>
                    </a:p>
                  </a:txBody>
                  <a:tcPr/>
                </a:tc>
                <a:extLst>
                  <a:ext uri="{0D108BD9-81ED-4DB2-BD59-A6C34878D82A}">
                    <a16:rowId xmlns:a16="http://schemas.microsoft.com/office/drawing/2014/main" val="1125392338"/>
                  </a:ext>
                </a:extLst>
              </a:tr>
              <a:tr h="370840">
                <a:tc>
                  <a:txBody>
                    <a:bodyPr/>
                    <a:lstStyle/>
                    <a:p>
                      <a:endParaRPr lang="en-US" dirty="0"/>
                    </a:p>
                  </a:txBody>
                  <a:tcPr>
                    <a:solidFill>
                      <a:schemeClr val="accent6">
                        <a:lumMod val="20000"/>
                        <a:lumOff val="80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1387901539"/>
                  </a:ext>
                </a:extLst>
              </a:tr>
              <a:tr h="370840">
                <a:tc>
                  <a:txBody>
                    <a:bodyPr/>
                    <a:lstStyle/>
                    <a:p>
                      <a:endParaRPr lang="en-US" dirty="0"/>
                    </a:p>
                  </a:txBody>
                  <a:tcPr>
                    <a:solidFill>
                      <a:schemeClr val="accent6">
                        <a:lumMod val="20000"/>
                        <a:lumOff val="80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504007940"/>
                  </a:ext>
                </a:extLst>
              </a:tr>
              <a:tr h="370840">
                <a:tc>
                  <a:txBody>
                    <a:bodyPr/>
                    <a:lstStyle/>
                    <a:p>
                      <a:endParaRPr lang="en-US" dirty="0"/>
                    </a:p>
                  </a:txBody>
                  <a:tcPr>
                    <a:solidFill>
                      <a:schemeClr val="accent6">
                        <a:lumMod val="20000"/>
                        <a:lumOff val="80000"/>
                      </a:schemeClr>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52997264"/>
                  </a:ext>
                </a:extLst>
              </a:tr>
              <a:tr h="370840">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a:p>
                  </a:txBody>
                  <a:tcPr/>
                </a:tc>
                <a:extLst>
                  <a:ext uri="{0D108BD9-81ED-4DB2-BD59-A6C34878D82A}">
                    <a16:rowId xmlns:a16="http://schemas.microsoft.com/office/drawing/2014/main" val="3891058276"/>
                  </a:ext>
                </a:extLst>
              </a:tr>
              <a:tr h="370840">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a:p>
                  </a:txBody>
                  <a:tcPr/>
                </a:tc>
                <a:extLst>
                  <a:ext uri="{0D108BD9-81ED-4DB2-BD59-A6C34878D82A}">
                    <a16:rowId xmlns:a16="http://schemas.microsoft.com/office/drawing/2014/main" val="2186600597"/>
                  </a:ext>
                </a:extLst>
              </a:tr>
              <a:tr h="370840">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a:p>
                  </a:txBody>
                  <a:tcPr/>
                </a:tc>
                <a:extLst>
                  <a:ext uri="{0D108BD9-81ED-4DB2-BD59-A6C34878D82A}">
                    <a16:rowId xmlns:a16="http://schemas.microsoft.com/office/drawing/2014/main" val="524705653"/>
                  </a:ext>
                </a:extLst>
              </a:tr>
              <a:tr h="370840">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a:p>
                  </a:txBody>
                  <a:tcPr/>
                </a:tc>
                <a:extLst>
                  <a:ext uri="{0D108BD9-81ED-4DB2-BD59-A6C34878D82A}">
                    <a16:rowId xmlns:a16="http://schemas.microsoft.com/office/drawing/2014/main" val="1781611269"/>
                  </a:ext>
                </a:extLst>
              </a:tr>
              <a:tr h="370840">
                <a:tc>
                  <a:txBody>
                    <a:bodyPr/>
                    <a:lstStyle/>
                    <a:p>
                      <a:endParaRPr lang="en-US"/>
                    </a:p>
                  </a:txBody>
                  <a:tcPr>
                    <a:solidFill>
                      <a:schemeClr val="accent6">
                        <a:lumMod val="20000"/>
                        <a:lumOff val="80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812092283"/>
                  </a:ext>
                </a:extLst>
              </a:tr>
              <a:tr h="370840">
                <a:tc>
                  <a:txBody>
                    <a:bodyPr/>
                    <a:lstStyle/>
                    <a:p>
                      <a:endParaRPr lang="en-US" dirty="0"/>
                    </a:p>
                  </a:txBody>
                  <a:tcPr>
                    <a:solidFill>
                      <a:schemeClr val="accent6">
                        <a:lumMod val="20000"/>
                        <a:lumOff val="80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1769481010"/>
                  </a:ext>
                </a:extLst>
              </a:tr>
              <a:tr h="370840">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a:p>
                  </a:txBody>
                  <a:tcPr/>
                </a:tc>
                <a:extLst>
                  <a:ext uri="{0D108BD9-81ED-4DB2-BD59-A6C34878D82A}">
                    <a16:rowId xmlns:a16="http://schemas.microsoft.com/office/drawing/2014/main" val="1107671006"/>
                  </a:ext>
                </a:extLst>
              </a:tr>
              <a:tr h="370840">
                <a:tc>
                  <a:txBody>
                    <a:bodyPr/>
                    <a:lstStyle/>
                    <a:p>
                      <a:endParaRPr lang="en-US" dirty="0"/>
                    </a:p>
                  </a:txBody>
                  <a:tcPr>
                    <a:solidFill>
                      <a:schemeClr val="accent6">
                        <a:lumMod val="20000"/>
                        <a:lumOff val="80000"/>
                      </a:schemeClr>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70931388"/>
                  </a:ext>
                </a:extLst>
              </a:tr>
            </a:tbl>
          </a:graphicData>
        </a:graphic>
      </p:graphicFrame>
      <p:sp>
        <p:nvSpPr>
          <p:cNvPr id="11" name="Text Placeholder 2">
            <a:extLst>
              <a:ext uri="{FF2B5EF4-FFF2-40B4-BE49-F238E27FC236}">
                <a16:creationId xmlns:a16="http://schemas.microsoft.com/office/drawing/2014/main" id="{C4FEEE62-765E-6E40-AFEF-7EE91BB80F5D}"/>
              </a:ext>
            </a:extLst>
          </p:cNvPr>
          <p:cNvSpPr>
            <a:spLocks noGrp="1"/>
          </p:cNvSpPr>
          <p:nvPr>
            <p:ph type="body" idx="1"/>
          </p:nvPr>
        </p:nvSpPr>
        <p:spPr>
          <a:xfrm>
            <a:off x="630237" y="1537175"/>
            <a:ext cx="7883525" cy="823912"/>
          </a:xfrm>
        </p:spPr>
        <p:txBody>
          <a:bodyPr>
            <a:normAutofit lnSpcReduction="10000"/>
          </a:bodyPr>
          <a:lstStyle/>
          <a:p>
            <a:r>
              <a:rPr lang="en-US" dirty="0"/>
              <a:t>Mr. Harris</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2" name="TextBox 11">
            <a:extLst>
              <a:ext uri="{FF2B5EF4-FFF2-40B4-BE49-F238E27FC236}">
                <a16:creationId xmlns:a16="http://schemas.microsoft.com/office/drawing/2014/main" id="{BEFF6265-8D3B-7743-98BE-E2CD53DC79D0}"/>
              </a:ext>
            </a:extLst>
          </p:cNvPr>
          <p:cNvSpPr txBox="1"/>
          <p:nvPr/>
        </p:nvSpPr>
        <p:spPr>
          <a:xfrm>
            <a:off x="260509" y="2911522"/>
            <a:ext cx="369332" cy="2480679"/>
          </a:xfrm>
          <a:prstGeom prst="rect">
            <a:avLst/>
          </a:prstGeom>
          <a:noFill/>
          <a:ln>
            <a:noFill/>
          </a:ln>
        </p:spPr>
        <p:txBody>
          <a:bodyPr vert="vert270" wrap="none" rtlCol="0">
            <a:spAutoFit/>
          </a:bodyPr>
          <a:lstStyle/>
          <a:p>
            <a:r>
              <a:rPr lang="en-US" sz="1200" b="1" dirty="0"/>
              <a:t>Coded Excerpts: Norms &amp; Obligations</a:t>
            </a:r>
          </a:p>
        </p:txBody>
      </p:sp>
      <p:cxnSp>
        <p:nvCxnSpPr>
          <p:cNvPr id="14" name="Straight Arrow Connector 13">
            <a:extLst>
              <a:ext uri="{FF2B5EF4-FFF2-40B4-BE49-F238E27FC236}">
                <a16:creationId xmlns:a16="http://schemas.microsoft.com/office/drawing/2014/main" id="{2B04295F-95EA-4E4A-8072-294C5EE5A818}"/>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8B74AE-64AA-D848-B278-E40475B4457E}"/>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spTree>
    <p:extLst>
      <p:ext uri="{BB962C8B-B14F-4D97-AF65-F5344CB8AC3E}">
        <p14:creationId xmlns:p14="http://schemas.microsoft.com/office/powerpoint/2010/main" val="131623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lstStyle/>
          <a:p>
            <a:r>
              <a:rPr lang="en-US" dirty="0"/>
              <a:t>Mr. Harris: Norms &amp; Obligations</a:t>
            </a:r>
          </a:p>
        </p:txBody>
      </p:sp>
      <p:pic>
        <p:nvPicPr>
          <p:cNvPr id="13" name="Picture 12">
            <a:extLst>
              <a:ext uri="{FF2B5EF4-FFF2-40B4-BE49-F238E27FC236}">
                <a16:creationId xmlns:a16="http://schemas.microsoft.com/office/drawing/2014/main" id="{4ECCB59D-16C5-B248-9FB7-83A05D0130A5}"/>
              </a:ext>
            </a:extLst>
          </p:cNvPr>
          <p:cNvPicPr>
            <a:picLocks noChangeAspect="1"/>
          </p:cNvPicPr>
          <p:nvPr/>
        </p:nvPicPr>
        <p:blipFill>
          <a:blip r:embed="rId3">
            <a:alphaModFix amt="35000"/>
          </a:blip>
          <a:stretch>
            <a:fillRect/>
          </a:stretch>
        </p:blipFill>
        <p:spPr>
          <a:xfrm>
            <a:off x="0" y="1283677"/>
            <a:ext cx="9144000" cy="5574323"/>
          </a:xfrm>
          <a:prstGeom prst="rect">
            <a:avLst/>
          </a:prstGeom>
        </p:spPr>
      </p:pic>
      <p:sp>
        <p:nvSpPr>
          <p:cNvPr id="16" name="Rounded Rectangular Callout 15">
            <a:extLst>
              <a:ext uri="{FF2B5EF4-FFF2-40B4-BE49-F238E27FC236}">
                <a16:creationId xmlns:a16="http://schemas.microsoft.com/office/drawing/2014/main" id="{EC7435C5-D7BD-834C-82A1-86A5F7E30C64}"/>
              </a:ext>
            </a:extLst>
          </p:cNvPr>
          <p:cNvSpPr/>
          <p:nvPr/>
        </p:nvSpPr>
        <p:spPr>
          <a:xfrm>
            <a:off x="4660885" y="3626302"/>
            <a:ext cx="4279501" cy="2866572"/>
          </a:xfrm>
          <a:prstGeom prst="wedgeRoundRectCallout">
            <a:avLst>
              <a:gd name="adj1" fmla="val -111210"/>
              <a:gd name="adj2" fmla="val -61605"/>
              <a:gd name="adj3" fmla="val 16667"/>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“Because we are all so very good at - at giving the notes, doing the lab, move on. And then you tell the kids, “Study the notes.” And when they study the notes, look like, a test. They did well.” </a:t>
            </a:r>
          </a:p>
        </p:txBody>
      </p:sp>
    </p:spTree>
    <p:extLst>
      <p:ext uri="{BB962C8B-B14F-4D97-AF65-F5344CB8AC3E}">
        <p14:creationId xmlns:p14="http://schemas.microsoft.com/office/powerpoint/2010/main" val="371578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a:xfrm>
            <a:off x="629841" y="365126"/>
            <a:ext cx="8021394" cy="1325563"/>
          </a:xfrm>
        </p:spPr>
        <p:txBody>
          <a:bodyPr/>
          <a:lstStyle/>
          <a:p>
            <a:r>
              <a:rPr lang="en-US" dirty="0"/>
              <a:t>Ms. Callahan: Norms &amp; Obligations</a:t>
            </a:r>
          </a:p>
        </p:txBody>
      </p:sp>
      <p:sp>
        <p:nvSpPr>
          <p:cNvPr id="11" name="Text Placeholder 2">
            <a:extLst>
              <a:ext uri="{FF2B5EF4-FFF2-40B4-BE49-F238E27FC236}">
                <a16:creationId xmlns:a16="http://schemas.microsoft.com/office/drawing/2014/main" id="{C4FEEE62-765E-6E40-AFEF-7EE91BB80F5D}"/>
              </a:ext>
            </a:extLst>
          </p:cNvPr>
          <p:cNvSpPr>
            <a:spLocks noGrp="1"/>
          </p:cNvSpPr>
          <p:nvPr>
            <p:ph type="body" idx="1"/>
          </p:nvPr>
        </p:nvSpPr>
        <p:spPr>
          <a:xfrm>
            <a:off x="630237" y="1537175"/>
            <a:ext cx="8018615" cy="823912"/>
          </a:xfrm>
        </p:spPr>
        <p:txBody>
          <a:bodyPr>
            <a:normAutofit lnSpcReduction="10000"/>
          </a:bodyPr>
          <a:lstStyle/>
          <a:p>
            <a:pPr algn="r"/>
            <a:r>
              <a:rPr lang="en-US" dirty="0"/>
              <a:t>Ms. Callahan</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2" name="TextBox 11">
            <a:extLst>
              <a:ext uri="{FF2B5EF4-FFF2-40B4-BE49-F238E27FC236}">
                <a16:creationId xmlns:a16="http://schemas.microsoft.com/office/drawing/2014/main" id="{BEFF6265-8D3B-7743-98BE-E2CD53DC79D0}"/>
              </a:ext>
            </a:extLst>
          </p:cNvPr>
          <p:cNvSpPr txBox="1"/>
          <p:nvPr/>
        </p:nvSpPr>
        <p:spPr>
          <a:xfrm>
            <a:off x="260509" y="2911522"/>
            <a:ext cx="369332" cy="2480679"/>
          </a:xfrm>
          <a:prstGeom prst="rect">
            <a:avLst/>
          </a:prstGeom>
          <a:noFill/>
          <a:ln>
            <a:noFill/>
          </a:ln>
        </p:spPr>
        <p:txBody>
          <a:bodyPr vert="vert270" wrap="none" rtlCol="0">
            <a:spAutoFit/>
          </a:bodyPr>
          <a:lstStyle/>
          <a:p>
            <a:r>
              <a:rPr lang="en-US" sz="1200" b="1" dirty="0"/>
              <a:t>Coded Excerpts: Norms &amp; Obligations</a:t>
            </a:r>
          </a:p>
        </p:txBody>
      </p:sp>
      <p:cxnSp>
        <p:nvCxnSpPr>
          <p:cNvPr id="14" name="Straight Arrow Connector 13">
            <a:extLst>
              <a:ext uri="{FF2B5EF4-FFF2-40B4-BE49-F238E27FC236}">
                <a16:creationId xmlns:a16="http://schemas.microsoft.com/office/drawing/2014/main" id="{2B04295F-95EA-4E4A-8072-294C5EE5A818}"/>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8B74AE-64AA-D848-B278-E40475B4457E}"/>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graphicFrame>
        <p:nvGraphicFramePr>
          <p:cNvPr id="13" name="Content Placeholder 7">
            <a:extLst>
              <a:ext uri="{FF2B5EF4-FFF2-40B4-BE49-F238E27FC236}">
                <a16:creationId xmlns:a16="http://schemas.microsoft.com/office/drawing/2014/main" id="{12298C7D-5202-2C4B-AD5F-B3407C9DCCD4}"/>
              </a:ext>
            </a:extLst>
          </p:cNvPr>
          <p:cNvGraphicFramePr>
            <a:graphicFrameLocks/>
          </p:cNvGraphicFramePr>
          <p:nvPr>
            <p:extLst>
              <p:ext uri="{D42A27DB-BD31-4B8C-83A1-F6EECF244321}">
                <p14:modId xmlns:p14="http://schemas.microsoft.com/office/powerpoint/2010/main" val="314930668"/>
              </p:ext>
            </p:extLst>
          </p:nvPr>
        </p:nvGraphicFramePr>
        <p:xfrm>
          <a:off x="627459" y="2505074"/>
          <a:ext cx="8021394" cy="3825388"/>
        </p:xfrm>
        <a:graphic>
          <a:graphicData uri="http://schemas.openxmlformats.org/drawingml/2006/table">
            <a:tbl>
              <a:tblPr firstRow="1" bandRow="1">
                <a:tableStyleId>{5940675A-B579-460E-94D1-54222C63F5DA}</a:tableStyleId>
              </a:tblPr>
              <a:tblGrid>
                <a:gridCol w="2673798">
                  <a:extLst>
                    <a:ext uri="{9D8B030D-6E8A-4147-A177-3AD203B41FA5}">
                      <a16:colId xmlns:a16="http://schemas.microsoft.com/office/drawing/2014/main" val="4162749271"/>
                    </a:ext>
                  </a:extLst>
                </a:gridCol>
                <a:gridCol w="2673798">
                  <a:extLst>
                    <a:ext uri="{9D8B030D-6E8A-4147-A177-3AD203B41FA5}">
                      <a16:colId xmlns:a16="http://schemas.microsoft.com/office/drawing/2014/main" val="397676306"/>
                    </a:ext>
                  </a:extLst>
                </a:gridCol>
                <a:gridCol w="2673798">
                  <a:extLst>
                    <a:ext uri="{9D8B030D-6E8A-4147-A177-3AD203B41FA5}">
                      <a16:colId xmlns:a16="http://schemas.microsoft.com/office/drawing/2014/main" val="1667251749"/>
                    </a:ext>
                  </a:extLst>
                </a:gridCol>
              </a:tblGrid>
              <a:tr h="956347">
                <a:tc>
                  <a:txBody>
                    <a:bodyPr/>
                    <a:lstStyle/>
                    <a:p>
                      <a:endParaRPr lang="en-US" dirty="0"/>
                    </a:p>
                  </a:txBody>
                  <a:tcPr/>
                </a:tc>
                <a:tc>
                  <a:txBody>
                    <a:bodyPr/>
                    <a:lstStyle/>
                    <a:p>
                      <a:endParaRPr lang="en-US" dirty="0"/>
                    </a:p>
                  </a:txBody>
                  <a:tcPr>
                    <a:solidFill>
                      <a:schemeClr val="accent6">
                        <a:lumMod val="60000"/>
                        <a:lumOff val="40000"/>
                      </a:schemeClr>
                    </a:solidFill>
                  </a:tcPr>
                </a:tc>
                <a:tc>
                  <a:txBody>
                    <a:bodyPr/>
                    <a:lstStyle/>
                    <a:p>
                      <a:endParaRPr lang="en-US" dirty="0"/>
                    </a:p>
                  </a:txBody>
                  <a:tcPr>
                    <a:noFill/>
                  </a:tcPr>
                </a:tc>
                <a:extLst>
                  <a:ext uri="{0D108BD9-81ED-4DB2-BD59-A6C34878D82A}">
                    <a16:rowId xmlns:a16="http://schemas.microsoft.com/office/drawing/2014/main" val="1743369069"/>
                  </a:ext>
                </a:extLst>
              </a:tr>
              <a:tr h="956347">
                <a:tc>
                  <a:txBody>
                    <a:bodyPr/>
                    <a:lstStyle/>
                    <a:p>
                      <a:endParaRPr lang="en-US" dirty="0"/>
                    </a:p>
                  </a:txBody>
                  <a:tcPr/>
                </a:tc>
                <a:tc>
                  <a:txBody>
                    <a:bodyPr/>
                    <a:lstStyle/>
                    <a:p>
                      <a:endParaRPr lang="en-US"/>
                    </a:p>
                  </a:txBody>
                  <a:tcPr/>
                </a:tc>
                <a:tc>
                  <a:txBody>
                    <a:bodyPr/>
                    <a:lstStyle/>
                    <a:p>
                      <a:endParaRPr lang="en-US" dirty="0"/>
                    </a:p>
                  </a:txBody>
                  <a:tcPr>
                    <a:solidFill>
                      <a:schemeClr val="accent6">
                        <a:lumMod val="75000"/>
                      </a:schemeClr>
                    </a:solidFill>
                  </a:tcPr>
                </a:tc>
                <a:extLst>
                  <a:ext uri="{0D108BD9-81ED-4DB2-BD59-A6C34878D82A}">
                    <a16:rowId xmlns:a16="http://schemas.microsoft.com/office/drawing/2014/main" val="2295930288"/>
                  </a:ext>
                </a:extLst>
              </a:tr>
              <a:tr h="956347">
                <a:tc>
                  <a:txBody>
                    <a:bodyPr/>
                    <a:lstStyle/>
                    <a:p>
                      <a:endParaRPr lang="en-US"/>
                    </a:p>
                  </a:txBody>
                  <a:tcPr/>
                </a:tc>
                <a:tc>
                  <a:txBody>
                    <a:bodyPr/>
                    <a:lstStyle/>
                    <a:p>
                      <a:endParaRPr lang="en-US" dirty="0"/>
                    </a:p>
                  </a:txBody>
                  <a:tcPr>
                    <a:solidFill>
                      <a:schemeClr val="accent6">
                        <a:lumMod val="60000"/>
                        <a:lumOff val="40000"/>
                      </a:schemeClr>
                    </a:solidFill>
                  </a:tcPr>
                </a:tc>
                <a:tc>
                  <a:txBody>
                    <a:bodyPr/>
                    <a:lstStyle/>
                    <a:p>
                      <a:endParaRPr lang="en-US" dirty="0"/>
                    </a:p>
                  </a:txBody>
                  <a:tcPr>
                    <a:noFill/>
                  </a:tcPr>
                </a:tc>
                <a:extLst>
                  <a:ext uri="{0D108BD9-81ED-4DB2-BD59-A6C34878D82A}">
                    <a16:rowId xmlns:a16="http://schemas.microsoft.com/office/drawing/2014/main" val="2703339187"/>
                  </a:ext>
                </a:extLst>
              </a:tr>
              <a:tr h="956347">
                <a:tc>
                  <a:txBody>
                    <a:bodyPr/>
                    <a:lstStyle/>
                    <a:p>
                      <a:endParaRPr lang="en-US"/>
                    </a:p>
                  </a:txBody>
                  <a:tcPr/>
                </a:tc>
                <a:tc>
                  <a:txBody>
                    <a:bodyPr/>
                    <a:lstStyle/>
                    <a:p>
                      <a:endParaRPr lang="en-US"/>
                    </a:p>
                  </a:txBody>
                  <a:tcPr/>
                </a:tc>
                <a:tc>
                  <a:txBody>
                    <a:bodyPr/>
                    <a:lstStyle/>
                    <a:p>
                      <a:endParaRPr lang="en-US" dirty="0"/>
                    </a:p>
                  </a:txBody>
                  <a:tcPr>
                    <a:solidFill>
                      <a:schemeClr val="accent6">
                        <a:lumMod val="75000"/>
                      </a:schemeClr>
                    </a:solidFill>
                  </a:tcPr>
                </a:tc>
                <a:extLst>
                  <a:ext uri="{0D108BD9-81ED-4DB2-BD59-A6C34878D82A}">
                    <a16:rowId xmlns:a16="http://schemas.microsoft.com/office/drawing/2014/main" val="3538841386"/>
                  </a:ext>
                </a:extLst>
              </a:tr>
            </a:tbl>
          </a:graphicData>
        </a:graphic>
      </p:graphicFrame>
    </p:spTree>
    <p:extLst>
      <p:ext uri="{BB962C8B-B14F-4D97-AF65-F5344CB8AC3E}">
        <p14:creationId xmlns:p14="http://schemas.microsoft.com/office/powerpoint/2010/main" val="842135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008C29D-B874-2346-9FC6-50B0F079321A}"/>
              </a:ext>
            </a:extLst>
          </p:cNvPr>
          <p:cNvPicPr>
            <a:picLocks noChangeAspect="1"/>
          </p:cNvPicPr>
          <p:nvPr/>
        </p:nvPicPr>
        <p:blipFill>
          <a:blip r:embed="rId3">
            <a:alphaModFix amt="35000"/>
          </a:blip>
          <a:stretch>
            <a:fillRect/>
          </a:stretch>
        </p:blipFill>
        <p:spPr>
          <a:xfrm>
            <a:off x="0" y="1283677"/>
            <a:ext cx="9144000" cy="5574323"/>
          </a:xfrm>
          <a:prstGeom prst="rect">
            <a:avLst/>
          </a:prstGeom>
        </p:spPr>
      </p:pic>
      <p:sp>
        <p:nvSpPr>
          <p:cNvPr id="4" name="Title 1">
            <a:extLst>
              <a:ext uri="{FF2B5EF4-FFF2-40B4-BE49-F238E27FC236}">
                <a16:creationId xmlns:a16="http://schemas.microsoft.com/office/drawing/2014/main" id="{6C8F703A-E879-7940-83F4-88A7524F7E41}"/>
              </a:ext>
            </a:extLst>
          </p:cNvPr>
          <p:cNvSpPr txBox="1">
            <a:spLocks/>
          </p:cNvSpPr>
          <p:nvPr/>
        </p:nvSpPr>
        <p:spPr>
          <a:xfrm>
            <a:off x="629841" y="365126"/>
            <a:ext cx="802139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Ms. Callahan: Norms &amp; Obligations</a:t>
            </a:r>
            <a:endParaRPr lang="en-US" dirty="0"/>
          </a:p>
        </p:txBody>
      </p:sp>
      <p:sp>
        <p:nvSpPr>
          <p:cNvPr id="5" name="Rounded Rectangular Callout 4">
            <a:extLst>
              <a:ext uri="{FF2B5EF4-FFF2-40B4-BE49-F238E27FC236}">
                <a16:creationId xmlns:a16="http://schemas.microsoft.com/office/drawing/2014/main" id="{25C64497-341B-8147-879C-D2E07FB70D45}"/>
              </a:ext>
            </a:extLst>
          </p:cNvPr>
          <p:cNvSpPr/>
          <p:nvPr/>
        </p:nvSpPr>
        <p:spPr>
          <a:xfrm>
            <a:off x="112642" y="1283677"/>
            <a:ext cx="6722170" cy="2954215"/>
          </a:xfrm>
          <a:prstGeom prst="wedgeRoundRectCallout">
            <a:avLst>
              <a:gd name="adj1" fmla="val 73647"/>
              <a:gd name="adj2" fmla="val 111811"/>
              <a:gd name="adj3" fmla="val 16667"/>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“this </a:t>
            </a:r>
            <a:r>
              <a:rPr lang="en-US" sz="2000" b="1" i="1" dirty="0">
                <a:solidFill>
                  <a:sysClr val="windowText" lastClr="000000"/>
                </a:solidFill>
              </a:rPr>
              <a:t>Carbon TIME </a:t>
            </a:r>
            <a:r>
              <a:rPr lang="en-US" sz="2000" b="1" dirty="0">
                <a:solidFill>
                  <a:sysClr val="windowText" lastClr="000000"/>
                </a:solidFill>
              </a:rPr>
              <a:t>stuff is really fantastic for [my curriculum director] because it’s about themes and ideas and big processes, and how do those overlap. Because we’re not talking just about what a worm eats, we’re talking about so much more than just biology. We’re getting into so many different parts that are happening that is interdisciplinary, and so he loves that component to it, which is really kind of cool.”</a:t>
            </a:r>
          </a:p>
        </p:txBody>
      </p:sp>
    </p:spTree>
    <p:extLst>
      <p:ext uri="{BB962C8B-B14F-4D97-AF65-F5344CB8AC3E}">
        <p14:creationId xmlns:p14="http://schemas.microsoft.com/office/powerpoint/2010/main" val="293214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 name="Rounded Rectangle 5">
            <a:extLst>
              <a:ext uri="{FF2B5EF4-FFF2-40B4-BE49-F238E27FC236}">
                <a16:creationId xmlns:a16="http://schemas.microsoft.com/office/drawing/2014/main" id="{90361DBD-5B8C-A64F-AE4A-1305AD3DF795}"/>
              </a:ext>
            </a:extLst>
          </p:cNvPr>
          <p:cNvSpPr/>
          <p:nvPr/>
        </p:nvSpPr>
        <p:spPr>
          <a:xfrm>
            <a:off x="457200" y="3661345"/>
            <a:ext cx="8229600" cy="859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52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normAutofit/>
          </a:bodyPr>
          <a:lstStyle/>
          <a:p>
            <a:r>
              <a:rPr lang="en-US" sz="4000" dirty="0"/>
              <a:t>Mr. Harris: Organizational Resources</a:t>
            </a:r>
          </a:p>
        </p:txBody>
      </p:sp>
      <p:graphicFrame>
        <p:nvGraphicFramePr>
          <p:cNvPr id="7" name="Content Placeholder 6">
            <a:extLst>
              <a:ext uri="{FF2B5EF4-FFF2-40B4-BE49-F238E27FC236}">
                <a16:creationId xmlns:a16="http://schemas.microsoft.com/office/drawing/2014/main" id="{26A05B00-A56E-C841-B528-98438B53A20F}"/>
              </a:ext>
            </a:extLst>
          </p:cNvPr>
          <p:cNvGraphicFramePr>
            <a:graphicFrameLocks noGrp="1"/>
          </p:cNvGraphicFramePr>
          <p:nvPr>
            <p:ph sz="half" idx="2"/>
            <p:extLst>
              <p:ext uri="{D42A27DB-BD31-4B8C-83A1-F6EECF244321}">
                <p14:modId xmlns:p14="http://schemas.microsoft.com/office/powerpoint/2010/main" val="4215164386"/>
              </p:ext>
            </p:extLst>
          </p:nvPr>
        </p:nvGraphicFramePr>
        <p:xfrm>
          <a:off x="630238" y="2505074"/>
          <a:ext cx="7883919" cy="3825385"/>
        </p:xfrm>
        <a:graphic>
          <a:graphicData uri="http://schemas.openxmlformats.org/drawingml/2006/table">
            <a:tbl>
              <a:tblPr firstRow="1" bandRow="1">
                <a:tableStyleId>{5940675A-B579-460E-94D1-54222C63F5DA}</a:tableStyleId>
              </a:tblPr>
              <a:tblGrid>
                <a:gridCol w="2627973">
                  <a:extLst>
                    <a:ext uri="{9D8B030D-6E8A-4147-A177-3AD203B41FA5}">
                      <a16:colId xmlns:a16="http://schemas.microsoft.com/office/drawing/2014/main" val="629389150"/>
                    </a:ext>
                  </a:extLst>
                </a:gridCol>
                <a:gridCol w="2627973">
                  <a:extLst>
                    <a:ext uri="{9D8B030D-6E8A-4147-A177-3AD203B41FA5}">
                      <a16:colId xmlns:a16="http://schemas.microsoft.com/office/drawing/2014/main" val="2005836160"/>
                    </a:ext>
                  </a:extLst>
                </a:gridCol>
                <a:gridCol w="2627973">
                  <a:extLst>
                    <a:ext uri="{9D8B030D-6E8A-4147-A177-3AD203B41FA5}">
                      <a16:colId xmlns:a16="http://schemas.microsoft.com/office/drawing/2014/main" val="199809562"/>
                    </a:ext>
                  </a:extLst>
                </a:gridCol>
              </a:tblGrid>
              <a:tr h="765077">
                <a:tc>
                  <a:txBody>
                    <a:bodyPr/>
                    <a:lstStyle/>
                    <a:p>
                      <a:endParaRPr lang="en-US" dirty="0"/>
                    </a:p>
                  </a:txBody>
                  <a:tcPr/>
                </a:tc>
                <a:tc>
                  <a:txBody>
                    <a:bodyPr/>
                    <a:lstStyle/>
                    <a:p>
                      <a:endParaRPr lang="en-US" dirty="0"/>
                    </a:p>
                  </a:txBody>
                  <a:tcPr>
                    <a:solidFill>
                      <a:schemeClr val="accent2">
                        <a:lumMod val="60000"/>
                        <a:lumOff val="40000"/>
                      </a:schemeClr>
                    </a:solidFill>
                  </a:tcPr>
                </a:tc>
                <a:tc>
                  <a:txBody>
                    <a:bodyPr/>
                    <a:lstStyle/>
                    <a:p>
                      <a:endParaRPr lang="en-US"/>
                    </a:p>
                  </a:txBody>
                  <a:tcPr/>
                </a:tc>
                <a:extLst>
                  <a:ext uri="{0D108BD9-81ED-4DB2-BD59-A6C34878D82A}">
                    <a16:rowId xmlns:a16="http://schemas.microsoft.com/office/drawing/2014/main" val="2717593112"/>
                  </a:ext>
                </a:extLst>
              </a:tr>
              <a:tr h="765077">
                <a:tc>
                  <a:txBody>
                    <a:bodyPr/>
                    <a:lstStyle/>
                    <a:p>
                      <a:endParaRPr lang="en-US"/>
                    </a:p>
                  </a:txBody>
                  <a:tcPr/>
                </a:tc>
                <a:tc>
                  <a:txBody>
                    <a:bodyPr/>
                    <a:lstStyle/>
                    <a:p>
                      <a:endParaRPr lang="en-US" dirty="0"/>
                    </a:p>
                  </a:txBody>
                  <a:tcPr>
                    <a:solidFill>
                      <a:schemeClr val="accent2">
                        <a:lumMod val="60000"/>
                        <a:lumOff val="40000"/>
                      </a:schemeClr>
                    </a:solidFill>
                  </a:tcPr>
                </a:tc>
                <a:tc>
                  <a:txBody>
                    <a:bodyPr/>
                    <a:lstStyle/>
                    <a:p>
                      <a:endParaRPr lang="en-US"/>
                    </a:p>
                  </a:txBody>
                  <a:tcPr/>
                </a:tc>
                <a:extLst>
                  <a:ext uri="{0D108BD9-81ED-4DB2-BD59-A6C34878D82A}">
                    <a16:rowId xmlns:a16="http://schemas.microsoft.com/office/drawing/2014/main" val="3034682827"/>
                  </a:ext>
                </a:extLst>
              </a:tr>
              <a:tr h="765077">
                <a:tc>
                  <a:txBody>
                    <a:bodyPr/>
                    <a:lstStyle/>
                    <a:p>
                      <a:endParaRPr lang="en-US"/>
                    </a:p>
                  </a:txBody>
                  <a:tcPr/>
                </a:tc>
                <a:tc>
                  <a:txBody>
                    <a:bodyPr/>
                    <a:lstStyle/>
                    <a:p>
                      <a:endParaRPr lang="en-US" dirty="0"/>
                    </a:p>
                  </a:txBody>
                  <a:tcPr>
                    <a:solidFill>
                      <a:schemeClr val="accent2">
                        <a:lumMod val="60000"/>
                        <a:lumOff val="40000"/>
                      </a:schemeClr>
                    </a:solidFill>
                  </a:tcPr>
                </a:tc>
                <a:tc>
                  <a:txBody>
                    <a:bodyPr/>
                    <a:lstStyle/>
                    <a:p>
                      <a:endParaRPr lang="en-US"/>
                    </a:p>
                  </a:txBody>
                  <a:tcPr/>
                </a:tc>
                <a:extLst>
                  <a:ext uri="{0D108BD9-81ED-4DB2-BD59-A6C34878D82A}">
                    <a16:rowId xmlns:a16="http://schemas.microsoft.com/office/drawing/2014/main" val="2669652317"/>
                  </a:ext>
                </a:extLst>
              </a:tr>
              <a:tr h="765077">
                <a:tc>
                  <a:txBody>
                    <a:bodyPr/>
                    <a:lstStyle/>
                    <a:p>
                      <a:endParaRPr lang="en-US" dirty="0"/>
                    </a:p>
                  </a:txBody>
                  <a:tcPr>
                    <a:solidFill>
                      <a:schemeClr val="accent2">
                        <a:lumMod val="20000"/>
                        <a:lumOff val="80000"/>
                      </a:schemeClr>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3300151748"/>
                  </a:ext>
                </a:extLst>
              </a:tr>
              <a:tr h="765077">
                <a:tc>
                  <a:txBody>
                    <a:bodyPr/>
                    <a:lstStyle/>
                    <a:p>
                      <a:endParaRPr lang="en-US" dirty="0"/>
                    </a:p>
                  </a:txBody>
                  <a:tcPr>
                    <a:solidFill>
                      <a:schemeClr val="accent2">
                        <a:lumMod val="20000"/>
                        <a:lumOff val="80000"/>
                      </a:schemeClr>
                    </a:solidFill>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01755590"/>
                  </a:ext>
                </a:extLst>
              </a:tr>
            </a:tbl>
          </a:graphicData>
        </a:graphic>
      </p:graphicFrame>
      <p:sp>
        <p:nvSpPr>
          <p:cNvPr id="11" name="Text Placeholder 2">
            <a:extLst>
              <a:ext uri="{FF2B5EF4-FFF2-40B4-BE49-F238E27FC236}">
                <a16:creationId xmlns:a16="http://schemas.microsoft.com/office/drawing/2014/main" id="{C1F9E179-65AD-4F42-80A9-93D4C44FE904}"/>
              </a:ext>
            </a:extLst>
          </p:cNvPr>
          <p:cNvSpPr>
            <a:spLocks noGrp="1"/>
          </p:cNvSpPr>
          <p:nvPr>
            <p:ph type="body" idx="1"/>
          </p:nvPr>
        </p:nvSpPr>
        <p:spPr>
          <a:xfrm>
            <a:off x="630238" y="1537175"/>
            <a:ext cx="6720132" cy="823912"/>
          </a:xfrm>
        </p:spPr>
        <p:txBody>
          <a:bodyPr>
            <a:normAutofit lnSpcReduction="10000"/>
          </a:bodyPr>
          <a:lstStyle/>
          <a:p>
            <a:r>
              <a:rPr lang="en-US" dirty="0"/>
              <a:t>Mr. Harris</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2" name="TextBox 11">
            <a:extLst>
              <a:ext uri="{FF2B5EF4-FFF2-40B4-BE49-F238E27FC236}">
                <a16:creationId xmlns:a16="http://schemas.microsoft.com/office/drawing/2014/main" id="{2DAAD8CC-E939-9045-A67B-9E283FD50126}"/>
              </a:ext>
            </a:extLst>
          </p:cNvPr>
          <p:cNvSpPr txBox="1"/>
          <p:nvPr/>
        </p:nvSpPr>
        <p:spPr>
          <a:xfrm>
            <a:off x="260509" y="2635934"/>
            <a:ext cx="369332" cy="2756267"/>
          </a:xfrm>
          <a:prstGeom prst="rect">
            <a:avLst/>
          </a:prstGeom>
          <a:noFill/>
          <a:ln>
            <a:noFill/>
          </a:ln>
        </p:spPr>
        <p:txBody>
          <a:bodyPr vert="vert270" wrap="none" rtlCol="0">
            <a:spAutoFit/>
          </a:bodyPr>
          <a:lstStyle/>
          <a:p>
            <a:r>
              <a:rPr lang="en-US" sz="1200" b="1" dirty="0"/>
              <a:t>Coded Excerpts: Organizational Resources</a:t>
            </a:r>
          </a:p>
        </p:txBody>
      </p:sp>
      <p:cxnSp>
        <p:nvCxnSpPr>
          <p:cNvPr id="14" name="Straight Arrow Connector 13">
            <a:extLst>
              <a:ext uri="{FF2B5EF4-FFF2-40B4-BE49-F238E27FC236}">
                <a16:creationId xmlns:a16="http://schemas.microsoft.com/office/drawing/2014/main" id="{C107B009-ACB5-8E47-A747-519BBC94DBCA}"/>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3F782D-C167-BF46-B5C4-23CC1164BAB2}"/>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spTree>
    <p:extLst>
      <p:ext uri="{BB962C8B-B14F-4D97-AF65-F5344CB8AC3E}">
        <p14:creationId xmlns:p14="http://schemas.microsoft.com/office/powerpoint/2010/main" val="293444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42455"/>
            <a:ext cx="8534400" cy="1143000"/>
          </a:xfrm>
          <a:solidFill>
            <a:schemeClr val="tx1">
              <a:lumMod val="65000"/>
              <a:lumOff val="35000"/>
            </a:schemeClr>
          </a:solidFill>
        </p:spPr>
        <p:txBody>
          <a:bodyPr>
            <a:normAutofit/>
          </a:bodyPr>
          <a:lstStyle/>
          <a:p>
            <a:r>
              <a:rPr lang="en-US" dirty="0">
                <a:solidFill>
                  <a:schemeClr val="bg1"/>
                </a:solidFill>
              </a:rPr>
              <a:t>Teachers Make a Difference</a:t>
            </a:r>
          </a:p>
        </p:txBody>
      </p:sp>
      <p:pic>
        <p:nvPicPr>
          <p:cNvPr id="4" name="Content Placeholder 3"/>
          <p:cNvPicPr>
            <a:picLocks noGrp="1" noChangeAspect="1"/>
          </p:cNvPicPr>
          <p:nvPr>
            <p:ph idx="1"/>
          </p:nvPr>
        </p:nvPicPr>
        <p:blipFill>
          <a:blip r:embed="rId3"/>
          <a:stretch>
            <a:fillRect/>
          </a:stretch>
        </p:blipFill>
        <p:spPr>
          <a:xfrm>
            <a:off x="457201" y="1529865"/>
            <a:ext cx="8229600" cy="5181600"/>
          </a:xfrm>
          <a:prstGeom prst="rect">
            <a:avLst/>
          </a:prstGeom>
        </p:spPr>
      </p:pic>
      <p:sp>
        <p:nvSpPr>
          <p:cNvPr id="3" name="Oval 2">
            <a:extLst>
              <a:ext uri="{FF2B5EF4-FFF2-40B4-BE49-F238E27FC236}">
                <a16:creationId xmlns:a16="http://schemas.microsoft.com/office/drawing/2014/main" id="{5E722882-5ADC-408A-8407-A9B554F47E55}"/>
              </a:ext>
            </a:extLst>
          </p:cNvPr>
          <p:cNvSpPr/>
          <p:nvPr/>
        </p:nvSpPr>
        <p:spPr>
          <a:xfrm>
            <a:off x="7391400" y="2139465"/>
            <a:ext cx="152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83ED5A4-F2FC-4623-9AE4-CFA4D4974581}"/>
              </a:ext>
            </a:extLst>
          </p:cNvPr>
          <p:cNvSpPr/>
          <p:nvPr/>
        </p:nvSpPr>
        <p:spPr>
          <a:xfrm>
            <a:off x="3596640" y="3754905"/>
            <a:ext cx="152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487077-93C7-4B13-9293-DC22AD6DD132}"/>
              </a:ext>
            </a:extLst>
          </p:cNvPr>
          <p:cNvSpPr txBox="1"/>
          <p:nvPr/>
        </p:nvSpPr>
        <p:spPr>
          <a:xfrm>
            <a:off x="6781800" y="1834665"/>
            <a:ext cx="1828800" cy="338554"/>
          </a:xfrm>
          <a:prstGeom prst="rect">
            <a:avLst/>
          </a:prstGeom>
          <a:noFill/>
        </p:spPr>
        <p:txBody>
          <a:bodyPr wrap="square" rtlCol="0">
            <a:spAutoFit/>
          </a:bodyPr>
          <a:lstStyle/>
          <a:p>
            <a:r>
              <a:rPr lang="en-US" sz="1600" b="1" i="1" dirty="0"/>
              <a:t>Ms. Callahan</a:t>
            </a:r>
          </a:p>
        </p:txBody>
      </p:sp>
      <p:sp>
        <p:nvSpPr>
          <p:cNvPr id="7" name="TextBox 6">
            <a:extLst>
              <a:ext uri="{FF2B5EF4-FFF2-40B4-BE49-F238E27FC236}">
                <a16:creationId xmlns:a16="http://schemas.microsoft.com/office/drawing/2014/main" id="{2680179D-1DAF-449E-900E-7955721284FE}"/>
              </a:ext>
            </a:extLst>
          </p:cNvPr>
          <p:cNvSpPr txBox="1"/>
          <p:nvPr/>
        </p:nvSpPr>
        <p:spPr>
          <a:xfrm>
            <a:off x="3124200" y="3434865"/>
            <a:ext cx="1828800" cy="338554"/>
          </a:xfrm>
          <a:prstGeom prst="rect">
            <a:avLst/>
          </a:prstGeom>
          <a:noFill/>
        </p:spPr>
        <p:txBody>
          <a:bodyPr wrap="square" rtlCol="0">
            <a:spAutoFit/>
          </a:bodyPr>
          <a:lstStyle/>
          <a:p>
            <a:r>
              <a:rPr lang="en-US" sz="1600" b="1" i="1" dirty="0"/>
              <a:t>Mr. Harris</a:t>
            </a:r>
          </a:p>
        </p:txBody>
      </p:sp>
    </p:spTree>
    <p:extLst>
      <p:ext uri="{BB962C8B-B14F-4D97-AF65-F5344CB8AC3E}">
        <p14:creationId xmlns:p14="http://schemas.microsoft.com/office/powerpoint/2010/main" val="16668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E28C-9C56-994E-892A-D415419021FC}"/>
              </a:ext>
            </a:extLst>
          </p:cNvPr>
          <p:cNvSpPr txBox="1">
            <a:spLocks/>
          </p:cNvSpPr>
          <p:nvPr/>
        </p:nvSpPr>
        <p:spPr>
          <a:xfrm>
            <a:off x="629841"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Mr. Harris: Organizational Resources</a:t>
            </a:r>
            <a:endParaRPr lang="en-US" sz="4000" dirty="0"/>
          </a:p>
        </p:txBody>
      </p:sp>
      <p:pic>
        <p:nvPicPr>
          <p:cNvPr id="4" name="Picture 3" descr="A screenshot of a cell phone&#10;&#10;Description automatically generated">
            <a:extLst>
              <a:ext uri="{FF2B5EF4-FFF2-40B4-BE49-F238E27FC236}">
                <a16:creationId xmlns:a16="http://schemas.microsoft.com/office/drawing/2014/main" id="{449918C4-8E2A-6E4E-9A2A-2AF825152CFF}"/>
              </a:ext>
            </a:extLst>
          </p:cNvPr>
          <p:cNvPicPr>
            <a:picLocks noChangeAspect="1"/>
          </p:cNvPicPr>
          <p:nvPr/>
        </p:nvPicPr>
        <p:blipFill>
          <a:blip r:embed="rId3">
            <a:alphaModFix amt="35000"/>
          </a:blip>
          <a:stretch>
            <a:fillRect/>
          </a:stretch>
        </p:blipFill>
        <p:spPr>
          <a:xfrm>
            <a:off x="-1" y="1248508"/>
            <a:ext cx="9179169" cy="5609492"/>
          </a:xfrm>
          <a:prstGeom prst="rect">
            <a:avLst/>
          </a:prstGeom>
        </p:spPr>
      </p:pic>
      <p:sp>
        <p:nvSpPr>
          <p:cNvPr id="6" name="Rounded Rectangular Callout 5">
            <a:extLst>
              <a:ext uri="{FF2B5EF4-FFF2-40B4-BE49-F238E27FC236}">
                <a16:creationId xmlns:a16="http://schemas.microsoft.com/office/drawing/2014/main" id="{8029D602-E04F-F545-80CA-28501E953576}"/>
              </a:ext>
            </a:extLst>
          </p:cNvPr>
          <p:cNvSpPr/>
          <p:nvPr/>
        </p:nvSpPr>
        <p:spPr>
          <a:xfrm>
            <a:off x="4279105" y="1248509"/>
            <a:ext cx="4662345" cy="2700270"/>
          </a:xfrm>
          <a:prstGeom prst="wedgeRoundRectCallout">
            <a:avLst>
              <a:gd name="adj1" fmla="val -92166"/>
              <a:gd name="adj2" fmla="val 123462"/>
              <a:gd name="adj3" fmla="val 16667"/>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“We have another teacher doing </a:t>
            </a:r>
            <a:r>
              <a:rPr lang="en-US" sz="2400" b="1" i="1" dirty="0">
                <a:solidFill>
                  <a:sysClr val="windowText" lastClr="000000"/>
                </a:solidFill>
              </a:rPr>
              <a:t>Carbon TIME</a:t>
            </a:r>
            <a:r>
              <a:rPr lang="en-US" sz="2400" b="1" dirty="0">
                <a:solidFill>
                  <a:sysClr val="windowText" lastClr="000000"/>
                </a:solidFill>
              </a:rPr>
              <a:t>. She was in her first year this year. But, same thing, it’s hard to get proficient at it, because she just has a few classes of it.” </a:t>
            </a:r>
          </a:p>
        </p:txBody>
      </p:sp>
    </p:spTree>
    <p:extLst>
      <p:ext uri="{BB962C8B-B14F-4D97-AF65-F5344CB8AC3E}">
        <p14:creationId xmlns:p14="http://schemas.microsoft.com/office/powerpoint/2010/main" val="227727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a:xfrm>
            <a:off x="629841" y="365126"/>
            <a:ext cx="7883919" cy="1325563"/>
          </a:xfrm>
        </p:spPr>
        <p:txBody>
          <a:bodyPr>
            <a:normAutofit/>
          </a:bodyPr>
          <a:lstStyle/>
          <a:p>
            <a:r>
              <a:rPr lang="en-US" sz="3800" dirty="0"/>
              <a:t>Ms. Callahan: Organizational Resources</a:t>
            </a:r>
          </a:p>
        </p:txBody>
      </p:sp>
      <p:sp>
        <p:nvSpPr>
          <p:cNvPr id="11" name="Text Placeholder 2">
            <a:extLst>
              <a:ext uri="{FF2B5EF4-FFF2-40B4-BE49-F238E27FC236}">
                <a16:creationId xmlns:a16="http://schemas.microsoft.com/office/drawing/2014/main" id="{C1F9E179-65AD-4F42-80A9-93D4C44FE904}"/>
              </a:ext>
            </a:extLst>
          </p:cNvPr>
          <p:cNvSpPr>
            <a:spLocks noGrp="1"/>
          </p:cNvSpPr>
          <p:nvPr>
            <p:ph type="body" idx="1"/>
          </p:nvPr>
        </p:nvSpPr>
        <p:spPr>
          <a:xfrm>
            <a:off x="630237" y="1537175"/>
            <a:ext cx="7762245" cy="823912"/>
          </a:xfrm>
        </p:spPr>
        <p:txBody>
          <a:bodyPr>
            <a:normAutofit lnSpcReduction="10000"/>
          </a:bodyPr>
          <a:lstStyle/>
          <a:p>
            <a:pPr algn="r"/>
            <a:r>
              <a:rPr lang="en-US" dirty="0"/>
              <a:t>Ms. Callahan</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2" name="TextBox 11">
            <a:extLst>
              <a:ext uri="{FF2B5EF4-FFF2-40B4-BE49-F238E27FC236}">
                <a16:creationId xmlns:a16="http://schemas.microsoft.com/office/drawing/2014/main" id="{2DAAD8CC-E939-9045-A67B-9E283FD50126}"/>
              </a:ext>
            </a:extLst>
          </p:cNvPr>
          <p:cNvSpPr txBox="1"/>
          <p:nvPr/>
        </p:nvSpPr>
        <p:spPr>
          <a:xfrm>
            <a:off x="260509" y="2635934"/>
            <a:ext cx="369332" cy="2756267"/>
          </a:xfrm>
          <a:prstGeom prst="rect">
            <a:avLst/>
          </a:prstGeom>
          <a:noFill/>
          <a:ln>
            <a:noFill/>
          </a:ln>
        </p:spPr>
        <p:txBody>
          <a:bodyPr vert="vert270" wrap="none" rtlCol="0">
            <a:spAutoFit/>
          </a:bodyPr>
          <a:lstStyle/>
          <a:p>
            <a:r>
              <a:rPr lang="en-US" sz="1200" b="1" dirty="0"/>
              <a:t>Coded Excerpts: Organizational Resources</a:t>
            </a:r>
          </a:p>
        </p:txBody>
      </p:sp>
      <p:cxnSp>
        <p:nvCxnSpPr>
          <p:cNvPr id="14" name="Straight Arrow Connector 13">
            <a:extLst>
              <a:ext uri="{FF2B5EF4-FFF2-40B4-BE49-F238E27FC236}">
                <a16:creationId xmlns:a16="http://schemas.microsoft.com/office/drawing/2014/main" id="{C107B009-ACB5-8E47-A747-519BBC94DBCA}"/>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3F782D-C167-BF46-B5C4-23CC1164BAB2}"/>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graphicFrame>
        <p:nvGraphicFramePr>
          <p:cNvPr id="10" name="Content Placeholder 7">
            <a:extLst>
              <a:ext uri="{FF2B5EF4-FFF2-40B4-BE49-F238E27FC236}">
                <a16:creationId xmlns:a16="http://schemas.microsoft.com/office/drawing/2014/main" id="{2B982B12-5371-694F-84CA-C6FBA8003D96}"/>
              </a:ext>
            </a:extLst>
          </p:cNvPr>
          <p:cNvGraphicFramePr>
            <a:graphicFrameLocks noGrp="1"/>
          </p:cNvGraphicFramePr>
          <p:nvPr>
            <p:ph sz="half" idx="2"/>
            <p:extLst>
              <p:ext uri="{D42A27DB-BD31-4B8C-83A1-F6EECF244321}">
                <p14:modId xmlns:p14="http://schemas.microsoft.com/office/powerpoint/2010/main" val="1537185942"/>
              </p:ext>
            </p:extLst>
          </p:nvPr>
        </p:nvGraphicFramePr>
        <p:xfrm>
          <a:off x="630238" y="2505075"/>
          <a:ext cx="7883523" cy="3337560"/>
        </p:xfrm>
        <a:graphic>
          <a:graphicData uri="http://schemas.openxmlformats.org/drawingml/2006/table">
            <a:tbl>
              <a:tblPr firstRow="1" bandRow="1">
                <a:tableStyleId>{5940675A-B579-460E-94D1-54222C63F5DA}</a:tableStyleId>
              </a:tblPr>
              <a:tblGrid>
                <a:gridCol w="2627841">
                  <a:extLst>
                    <a:ext uri="{9D8B030D-6E8A-4147-A177-3AD203B41FA5}">
                      <a16:colId xmlns:a16="http://schemas.microsoft.com/office/drawing/2014/main" val="4162749271"/>
                    </a:ext>
                  </a:extLst>
                </a:gridCol>
                <a:gridCol w="2627841">
                  <a:extLst>
                    <a:ext uri="{9D8B030D-6E8A-4147-A177-3AD203B41FA5}">
                      <a16:colId xmlns:a16="http://schemas.microsoft.com/office/drawing/2014/main" val="397676306"/>
                    </a:ext>
                  </a:extLst>
                </a:gridCol>
                <a:gridCol w="2627841">
                  <a:extLst>
                    <a:ext uri="{9D8B030D-6E8A-4147-A177-3AD203B41FA5}">
                      <a16:colId xmlns:a16="http://schemas.microsoft.com/office/drawing/2014/main" val="1667251749"/>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743369069"/>
                  </a:ext>
                </a:extLst>
              </a:tr>
              <a:tr h="370840">
                <a:tc>
                  <a:txBody>
                    <a:bodyPr/>
                    <a:lstStyle/>
                    <a:p>
                      <a:endParaRPr lang="en-US"/>
                    </a:p>
                  </a:txBody>
                  <a:tcPr/>
                </a:tc>
                <a:tc>
                  <a:txBody>
                    <a:bodyPr/>
                    <a:lstStyle/>
                    <a:p>
                      <a:endParaRPr lang="en-US" dirty="0"/>
                    </a:p>
                  </a:txBody>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2295930288"/>
                  </a:ext>
                </a:extLst>
              </a:tr>
              <a:tr h="370840">
                <a:tc>
                  <a:txBody>
                    <a:bodyPr/>
                    <a:lstStyle/>
                    <a:p>
                      <a:endParaRPr lang="en-US"/>
                    </a:p>
                  </a:txBody>
                  <a:tcPr/>
                </a:tc>
                <a:tc>
                  <a:txBody>
                    <a:bodyPr/>
                    <a:lstStyle/>
                    <a:p>
                      <a:endParaRPr lang="en-US"/>
                    </a:p>
                  </a:txBody>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2703339187"/>
                  </a:ext>
                </a:extLst>
              </a:tr>
              <a:tr h="370840">
                <a:tc>
                  <a:txBody>
                    <a:bodyPr/>
                    <a:lstStyle/>
                    <a:p>
                      <a:endParaRPr lang="en-US"/>
                    </a:p>
                  </a:txBody>
                  <a:tcPr/>
                </a:tc>
                <a:tc>
                  <a:txBody>
                    <a:bodyPr/>
                    <a:lstStyle/>
                    <a:p>
                      <a:endParaRPr lang="en-US"/>
                    </a:p>
                  </a:txBody>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3538841386"/>
                  </a:ext>
                </a:extLst>
              </a:tr>
              <a:tr h="370840">
                <a:tc>
                  <a:txBody>
                    <a:bodyPr/>
                    <a:lstStyle/>
                    <a:p>
                      <a:endParaRPr lang="en-US"/>
                    </a:p>
                  </a:txBody>
                  <a:tcPr/>
                </a:tc>
                <a:tc>
                  <a:txBody>
                    <a:bodyPr/>
                    <a:lstStyle/>
                    <a:p>
                      <a:endParaRPr lang="en-US"/>
                    </a:p>
                  </a:txBody>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653382824"/>
                  </a:ext>
                </a:extLst>
              </a:tr>
              <a:tr h="370840">
                <a:tc>
                  <a:txBody>
                    <a:bodyPr/>
                    <a:lstStyle/>
                    <a:p>
                      <a:endParaRPr lang="en-US"/>
                    </a:p>
                  </a:txBody>
                  <a:tcPr/>
                </a:tc>
                <a:tc>
                  <a:txBody>
                    <a:bodyPr/>
                    <a:lstStyle/>
                    <a:p>
                      <a:endParaRPr lang="en-US"/>
                    </a:p>
                  </a:txBody>
                  <a:tcPr>
                    <a:solidFill>
                      <a:schemeClr val="accent2">
                        <a:lumMod val="60000"/>
                        <a:lumOff val="40000"/>
                      </a:schemeClr>
                    </a:solidFill>
                  </a:tcPr>
                </a:tc>
                <a:tc>
                  <a:txBody>
                    <a:bodyPr/>
                    <a:lstStyle/>
                    <a:p>
                      <a:endParaRPr lang="en-US"/>
                    </a:p>
                  </a:txBody>
                  <a:tcPr/>
                </a:tc>
                <a:extLst>
                  <a:ext uri="{0D108BD9-81ED-4DB2-BD59-A6C34878D82A}">
                    <a16:rowId xmlns:a16="http://schemas.microsoft.com/office/drawing/2014/main" val="2344017746"/>
                  </a:ext>
                </a:extLst>
              </a:tr>
              <a:tr h="370840">
                <a:tc>
                  <a:txBody>
                    <a:bodyPr/>
                    <a:lstStyle/>
                    <a:p>
                      <a:endParaRPr lang="en-US"/>
                    </a:p>
                  </a:txBody>
                  <a:tcPr/>
                </a:tc>
                <a:tc>
                  <a:txBody>
                    <a:bodyPr/>
                    <a:lstStyle/>
                    <a:p>
                      <a:endParaRPr lang="en-US"/>
                    </a:p>
                  </a:txBody>
                  <a:tcPr>
                    <a:solidFill>
                      <a:schemeClr val="accent2">
                        <a:lumMod val="60000"/>
                        <a:lumOff val="40000"/>
                      </a:schemeClr>
                    </a:solidFill>
                  </a:tcPr>
                </a:tc>
                <a:tc>
                  <a:txBody>
                    <a:bodyPr/>
                    <a:lstStyle/>
                    <a:p>
                      <a:endParaRPr lang="en-US"/>
                    </a:p>
                  </a:txBody>
                  <a:tcPr/>
                </a:tc>
                <a:extLst>
                  <a:ext uri="{0D108BD9-81ED-4DB2-BD59-A6C34878D82A}">
                    <a16:rowId xmlns:a16="http://schemas.microsoft.com/office/drawing/2014/main" val="3969411651"/>
                  </a:ext>
                </a:extLst>
              </a:tr>
              <a:tr h="370840">
                <a:tc>
                  <a:txBody>
                    <a:bodyPr/>
                    <a:lstStyle/>
                    <a:p>
                      <a:endParaRPr lang="en-US"/>
                    </a:p>
                  </a:txBody>
                  <a:tcPr/>
                </a:tc>
                <a:tc>
                  <a:txBody>
                    <a:bodyPr/>
                    <a:lstStyle/>
                    <a:p>
                      <a:endParaRPr lang="en-US" dirty="0"/>
                    </a:p>
                  </a:txBody>
                  <a:tcPr>
                    <a:solidFill>
                      <a:schemeClr val="accent2">
                        <a:lumMod val="60000"/>
                        <a:lumOff val="40000"/>
                      </a:schemeClr>
                    </a:solidFill>
                  </a:tcPr>
                </a:tc>
                <a:tc>
                  <a:txBody>
                    <a:bodyPr/>
                    <a:lstStyle/>
                    <a:p>
                      <a:endParaRPr lang="en-US"/>
                    </a:p>
                  </a:txBody>
                  <a:tcPr/>
                </a:tc>
                <a:extLst>
                  <a:ext uri="{0D108BD9-81ED-4DB2-BD59-A6C34878D82A}">
                    <a16:rowId xmlns:a16="http://schemas.microsoft.com/office/drawing/2014/main" val="469842637"/>
                  </a:ext>
                </a:extLst>
              </a:tr>
              <a:tr h="370840">
                <a:tc>
                  <a:txBody>
                    <a:bodyPr/>
                    <a:lstStyle/>
                    <a:p>
                      <a:endParaRPr lang="en-US"/>
                    </a:p>
                  </a:txBody>
                  <a:tcPr/>
                </a:tc>
                <a:tc>
                  <a:txBody>
                    <a:bodyPr/>
                    <a:lstStyle/>
                    <a:p>
                      <a:endParaRPr lang="en-US"/>
                    </a:p>
                  </a:txBody>
                  <a:tcPr/>
                </a:tc>
                <a:tc>
                  <a:txBody>
                    <a:bodyPr/>
                    <a:lstStyle/>
                    <a:p>
                      <a:endParaRPr lang="en-US" dirty="0"/>
                    </a:p>
                  </a:txBody>
                  <a:tcPr>
                    <a:solidFill>
                      <a:schemeClr val="accent2">
                        <a:lumMod val="75000"/>
                      </a:schemeClr>
                    </a:solidFill>
                  </a:tcPr>
                </a:tc>
                <a:extLst>
                  <a:ext uri="{0D108BD9-81ED-4DB2-BD59-A6C34878D82A}">
                    <a16:rowId xmlns:a16="http://schemas.microsoft.com/office/drawing/2014/main" val="1144644359"/>
                  </a:ext>
                </a:extLst>
              </a:tr>
            </a:tbl>
          </a:graphicData>
        </a:graphic>
      </p:graphicFrame>
    </p:spTree>
    <p:extLst>
      <p:ext uri="{BB962C8B-B14F-4D97-AF65-F5344CB8AC3E}">
        <p14:creationId xmlns:p14="http://schemas.microsoft.com/office/powerpoint/2010/main" val="851659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57B8-76EF-1A4D-A035-EFE0B0EC2554}"/>
              </a:ext>
            </a:extLst>
          </p:cNvPr>
          <p:cNvSpPr>
            <a:spLocks noGrp="1"/>
          </p:cNvSpPr>
          <p:nvPr>
            <p:ph type="title"/>
          </p:nvPr>
        </p:nvSpPr>
        <p:spPr/>
        <p:txBody>
          <a:bodyPr>
            <a:normAutofit/>
          </a:bodyPr>
          <a:lstStyle/>
          <a:p>
            <a:r>
              <a:rPr lang="en-US" sz="3800" dirty="0"/>
              <a:t>Ms. Callahan: Organizational Resources</a:t>
            </a:r>
          </a:p>
        </p:txBody>
      </p:sp>
      <p:pic>
        <p:nvPicPr>
          <p:cNvPr id="3" name="Picture 2">
            <a:extLst>
              <a:ext uri="{FF2B5EF4-FFF2-40B4-BE49-F238E27FC236}">
                <a16:creationId xmlns:a16="http://schemas.microsoft.com/office/drawing/2014/main" id="{3CC57AB7-201A-1A49-849A-03F3D3B9EE32}"/>
              </a:ext>
            </a:extLst>
          </p:cNvPr>
          <p:cNvPicPr>
            <a:picLocks noChangeAspect="1"/>
          </p:cNvPicPr>
          <p:nvPr/>
        </p:nvPicPr>
        <p:blipFill>
          <a:blip r:embed="rId3">
            <a:alphaModFix amt="35000"/>
          </a:blip>
          <a:stretch>
            <a:fillRect/>
          </a:stretch>
        </p:blipFill>
        <p:spPr>
          <a:xfrm>
            <a:off x="0" y="1259274"/>
            <a:ext cx="9144000" cy="5598726"/>
          </a:xfrm>
          <a:prstGeom prst="rect">
            <a:avLst/>
          </a:prstGeom>
        </p:spPr>
      </p:pic>
      <p:sp>
        <p:nvSpPr>
          <p:cNvPr id="4" name="Rounded Rectangular Callout 3">
            <a:extLst>
              <a:ext uri="{FF2B5EF4-FFF2-40B4-BE49-F238E27FC236}">
                <a16:creationId xmlns:a16="http://schemas.microsoft.com/office/drawing/2014/main" id="{75AE0CF2-3BB0-5D46-8958-920BC222955C}"/>
              </a:ext>
            </a:extLst>
          </p:cNvPr>
          <p:cNvSpPr/>
          <p:nvPr/>
        </p:nvSpPr>
        <p:spPr>
          <a:xfrm>
            <a:off x="445175" y="3815863"/>
            <a:ext cx="4799611" cy="2779770"/>
          </a:xfrm>
          <a:prstGeom prst="wedgeRoundRectCallout">
            <a:avLst>
              <a:gd name="adj1" fmla="val 102377"/>
              <a:gd name="adj2" fmla="val -66231"/>
              <a:gd name="adj3" fmla="val 16667"/>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“a teacher in my district … teaches 3 of the other units [with] her AP Environmental Science course, so it’s really neat for the students to have that connection of potentially getting exposure to 4 or 5 of the </a:t>
            </a:r>
            <a:r>
              <a:rPr lang="en-US" sz="2000" b="1" i="1" dirty="0">
                <a:solidFill>
                  <a:sysClr val="windowText" lastClr="000000"/>
                </a:solidFill>
              </a:rPr>
              <a:t>Carbon TIME </a:t>
            </a:r>
            <a:r>
              <a:rPr lang="en-US" sz="2000" b="1" dirty="0">
                <a:solidFill>
                  <a:sysClr val="windowText" lastClr="000000"/>
                </a:solidFill>
              </a:rPr>
              <a:t>units at different times in their life.”</a:t>
            </a:r>
          </a:p>
        </p:txBody>
      </p:sp>
    </p:spTree>
    <p:extLst>
      <p:ext uri="{BB962C8B-B14F-4D97-AF65-F5344CB8AC3E}">
        <p14:creationId xmlns:p14="http://schemas.microsoft.com/office/powerpoint/2010/main" val="260688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ext uri="{D42A27DB-BD31-4B8C-83A1-F6EECF244321}">
                <p14:modId xmlns:p14="http://schemas.microsoft.com/office/powerpoint/2010/main" val="1896086983"/>
              </p:ext>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lumMod val="75000"/>
                      </a:schemeClr>
                    </a:solidFill>
                  </a:tcPr>
                </a:tc>
                <a:extLst>
                  <a:ext uri="{0D108BD9-81ED-4DB2-BD59-A6C34878D82A}">
                    <a16:rowId xmlns:a16="http://schemas.microsoft.com/office/drawing/2014/main" val="1878634643"/>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27CE05C6-1333-964F-A223-FE0D40C66893}"/>
              </a:ext>
            </a:extLst>
          </p:cNvPr>
          <p:cNvSpPr/>
          <p:nvPr/>
        </p:nvSpPr>
        <p:spPr>
          <a:xfrm>
            <a:off x="4466490" y="2444262"/>
            <a:ext cx="2870688"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ECC947-FD96-404E-B02E-670E3B1C322A}"/>
              </a:ext>
            </a:extLst>
          </p:cNvPr>
          <p:cNvSpPr/>
          <p:nvPr/>
        </p:nvSpPr>
        <p:spPr>
          <a:xfrm>
            <a:off x="5644662" y="2444262"/>
            <a:ext cx="2870688"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55C0A4-ABBC-DF4B-99DF-E47AA99837BE}"/>
              </a:ext>
            </a:extLst>
          </p:cNvPr>
          <p:cNvSpPr/>
          <p:nvPr/>
        </p:nvSpPr>
        <p:spPr>
          <a:xfrm>
            <a:off x="3687449" y="3761311"/>
            <a:ext cx="2399625"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561D25-7B8B-1641-872F-EB3E2162147D}"/>
              </a:ext>
            </a:extLst>
          </p:cNvPr>
          <p:cNvSpPr/>
          <p:nvPr/>
        </p:nvSpPr>
        <p:spPr>
          <a:xfrm>
            <a:off x="5890846" y="3785919"/>
            <a:ext cx="2623704"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72DD00-A865-1A43-90FF-50CA13065241}"/>
              </a:ext>
            </a:extLst>
          </p:cNvPr>
          <p:cNvSpPr/>
          <p:nvPr/>
        </p:nvSpPr>
        <p:spPr>
          <a:xfrm>
            <a:off x="3463370" y="3110328"/>
            <a:ext cx="2181291"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3B5745-FC0E-8744-B3E3-88FD5AF815E2}"/>
              </a:ext>
            </a:extLst>
          </p:cNvPr>
          <p:cNvSpPr/>
          <p:nvPr/>
        </p:nvSpPr>
        <p:spPr>
          <a:xfrm>
            <a:off x="5456551" y="3144462"/>
            <a:ext cx="3057999"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4CFB85-9676-0845-B4AB-F78C2E2AA535}"/>
              </a:ext>
            </a:extLst>
          </p:cNvPr>
          <p:cNvSpPr txBox="1"/>
          <p:nvPr/>
        </p:nvSpPr>
        <p:spPr>
          <a:xfrm>
            <a:off x="628650" y="5377556"/>
            <a:ext cx="2022230" cy="461665"/>
          </a:xfrm>
          <a:prstGeom prst="rect">
            <a:avLst/>
          </a:prstGeom>
          <a:noFill/>
          <a:ln w="38100">
            <a:solidFill>
              <a:srgbClr val="00B0F0"/>
            </a:solidFill>
          </a:ln>
        </p:spPr>
        <p:txBody>
          <a:bodyPr wrap="square" rtlCol="0">
            <a:spAutoFit/>
          </a:bodyPr>
          <a:lstStyle/>
          <a:p>
            <a:r>
              <a:rPr lang="en-US" sz="2400" dirty="0"/>
              <a:t>Mr. Harris</a:t>
            </a:r>
          </a:p>
        </p:txBody>
      </p:sp>
      <p:sp>
        <p:nvSpPr>
          <p:cNvPr id="14" name="TextBox 13">
            <a:extLst>
              <a:ext uri="{FF2B5EF4-FFF2-40B4-BE49-F238E27FC236}">
                <a16:creationId xmlns:a16="http://schemas.microsoft.com/office/drawing/2014/main" id="{2A320618-0EEF-0843-B5C7-A503D5C486AE}"/>
              </a:ext>
            </a:extLst>
          </p:cNvPr>
          <p:cNvSpPr txBox="1"/>
          <p:nvPr/>
        </p:nvSpPr>
        <p:spPr>
          <a:xfrm>
            <a:off x="629575" y="5959919"/>
            <a:ext cx="2022230" cy="461665"/>
          </a:xfrm>
          <a:prstGeom prst="rect">
            <a:avLst/>
          </a:prstGeom>
          <a:noFill/>
          <a:ln w="38100">
            <a:solidFill>
              <a:schemeClr val="tx1"/>
            </a:solidFill>
          </a:ln>
        </p:spPr>
        <p:txBody>
          <a:bodyPr wrap="square" rtlCol="0">
            <a:spAutoFit/>
          </a:bodyPr>
          <a:lstStyle/>
          <a:p>
            <a:r>
              <a:rPr lang="en-US" sz="2400" dirty="0"/>
              <a:t>Ms. Callahan</a:t>
            </a:r>
          </a:p>
        </p:txBody>
      </p:sp>
    </p:spTree>
    <p:extLst>
      <p:ext uri="{BB962C8B-B14F-4D97-AF65-F5344CB8AC3E}">
        <p14:creationId xmlns:p14="http://schemas.microsoft.com/office/powerpoint/2010/main" val="40354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2ED4-0A9A-D64A-9693-C066196D40E8}"/>
              </a:ext>
            </a:extLst>
          </p:cNvPr>
          <p:cNvSpPr>
            <a:spLocks noGrp="1"/>
          </p:cNvSpPr>
          <p:nvPr>
            <p:ph type="title"/>
          </p:nvPr>
        </p:nvSpPr>
        <p:spPr>
          <a:solidFill>
            <a:schemeClr val="tx1">
              <a:lumMod val="65000"/>
              <a:lumOff val="35000"/>
            </a:schemeClr>
          </a:solidFill>
        </p:spPr>
        <p:txBody>
          <a:bodyPr>
            <a:normAutofit fontScale="90000"/>
          </a:bodyPr>
          <a:lstStyle/>
          <a:p>
            <a:r>
              <a:rPr lang="en-US" dirty="0">
                <a:solidFill>
                  <a:schemeClr val="bg1"/>
                </a:solidFill>
              </a:rPr>
              <a:t>Theoretical Framework: </a:t>
            </a:r>
            <a:br>
              <a:rPr lang="en-US" dirty="0">
                <a:solidFill>
                  <a:schemeClr val="bg1"/>
                </a:solidFill>
              </a:rPr>
            </a:br>
            <a:r>
              <a:rPr lang="en-US" dirty="0">
                <a:solidFill>
                  <a:schemeClr val="bg1"/>
                </a:solidFill>
              </a:rPr>
              <a:t>factors affecting classroom discourse</a:t>
            </a:r>
          </a:p>
        </p:txBody>
      </p:sp>
      <p:sp>
        <p:nvSpPr>
          <p:cNvPr id="3" name="Content Placeholder 2">
            <a:extLst>
              <a:ext uri="{FF2B5EF4-FFF2-40B4-BE49-F238E27FC236}">
                <a16:creationId xmlns:a16="http://schemas.microsoft.com/office/drawing/2014/main" id="{510CF8A8-2F3B-644B-8620-F12FDA97B0EF}"/>
              </a:ext>
            </a:extLst>
          </p:cNvPr>
          <p:cNvSpPr>
            <a:spLocks noGrp="1"/>
          </p:cNvSpPr>
          <p:nvPr>
            <p:ph idx="1"/>
          </p:nvPr>
        </p:nvSpPr>
        <p:spPr/>
        <p:txBody>
          <a:bodyPr>
            <a:normAutofit lnSpcReduction="10000"/>
          </a:bodyPr>
          <a:lstStyle/>
          <a:p>
            <a:r>
              <a:rPr lang="en-US" dirty="0">
                <a:solidFill>
                  <a:schemeClr val="bg2">
                    <a:lumMod val="75000"/>
                  </a:schemeClr>
                </a:solidFill>
              </a:rPr>
              <a:t>teachers’ practical knowledge of how (and why) to teach </a:t>
            </a:r>
            <a:r>
              <a:rPr lang="en-US" i="1" dirty="0">
                <a:solidFill>
                  <a:schemeClr val="bg2">
                    <a:lumMod val="75000"/>
                  </a:schemeClr>
                </a:solidFill>
              </a:rPr>
              <a:t>Carbon TIME</a:t>
            </a:r>
            <a:r>
              <a:rPr lang="en-US" dirty="0">
                <a:solidFill>
                  <a:schemeClr val="bg2">
                    <a:lumMod val="75000"/>
                  </a:schemeClr>
                </a:solidFill>
              </a:rPr>
              <a:t> units </a:t>
            </a:r>
            <a:r>
              <a:rPr lang="en-US" sz="1400" dirty="0">
                <a:solidFill>
                  <a:schemeClr val="bg2">
                    <a:lumMod val="75000"/>
                  </a:schemeClr>
                </a:solidFill>
              </a:rPr>
              <a:t>(van </a:t>
            </a:r>
            <a:r>
              <a:rPr lang="en-US" sz="1400" dirty="0" err="1">
                <a:solidFill>
                  <a:schemeClr val="bg2">
                    <a:lumMod val="75000"/>
                  </a:schemeClr>
                </a:solidFill>
              </a:rPr>
              <a:t>Driel</a:t>
            </a:r>
            <a:r>
              <a:rPr lang="en-US" sz="1400" dirty="0">
                <a:solidFill>
                  <a:schemeClr val="bg2">
                    <a:lumMod val="75000"/>
                  </a:schemeClr>
                </a:solidFill>
              </a:rPr>
              <a:t>, </a:t>
            </a:r>
            <a:r>
              <a:rPr lang="en-US" sz="1400" dirty="0" err="1">
                <a:solidFill>
                  <a:schemeClr val="bg2">
                    <a:lumMod val="75000"/>
                  </a:schemeClr>
                </a:solidFill>
              </a:rPr>
              <a:t>Beijaard</a:t>
            </a:r>
            <a:r>
              <a:rPr lang="en-US" sz="1400" dirty="0">
                <a:solidFill>
                  <a:schemeClr val="bg2">
                    <a:lumMod val="75000"/>
                  </a:schemeClr>
                </a:solidFill>
              </a:rPr>
              <a:t> &amp; </a:t>
            </a:r>
            <a:r>
              <a:rPr lang="en-US" sz="1400" dirty="0" err="1">
                <a:solidFill>
                  <a:schemeClr val="bg2">
                    <a:lumMod val="75000"/>
                  </a:schemeClr>
                </a:solidFill>
              </a:rPr>
              <a:t>Verloop</a:t>
            </a:r>
            <a:r>
              <a:rPr lang="en-US" sz="1400" dirty="0">
                <a:solidFill>
                  <a:schemeClr val="bg2">
                    <a:lumMod val="75000"/>
                  </a:schemeClr>
                </a:solidFill>
              </a:rPr>
              <a:t>, 2001)</a:t>
            </a:r>
            <a:r>
              <a:rPr lang="en-US" dirty="0">
                <a:solidFill>
                  <a:schemeClr val="bg2">
                    <a:lumMod val="75000"/>
                  </a:schemeClr>
                </a:solidFill>
              </a:rPr>
              <a:t> </a:t>
            </a:r>
          </a:p>
          <a:p>
            <a:r>
              <a:rPr lang="en-US" dirty="0">
                <a:solidFill>
                  <a:schemeClr val="bg2">
                    <a:lumMod val="75000"/>
                  </a:schemeClr>
                </a:solidFill>
              </a:rPr>
              <a:t>organizational resources (material, human, social) of the teachers’ schools and districts </a:t>
            </a:r>
            <a:r>
              <a:rPr lang="en-US" sz="1400" dirty="0">
                <a:solidFill>
                  <a:schemeClr val="bg2">
                    <a:lumMod val="75000"/>
                  </a:schemeClr>
                </a:solidFill>
              </a:rPr>
              <a:t>(Spillane, Diamond, Walker, Halverson, &amp; </a:t>
            </a:r>
            <a:r>
              <a:rPr lang="en-US" sz="1400" dirty="0" err="1">
                <a:solidFill>
                  <a:schemeClr val="bg2">
                    <a:lumMod val="75000"/>
                  </a:schemeClr>
                </a:solidFill>
              </a:rPr>
              <a:t>Jita</a:t>
            </a:r>
            <a:r>
              <a:rPr lang="en-US" sz="1400" dirty="0">
                <a:solidFill>
                  <a:schemeClr val="bg2">
                    <a:lumMod val="75000"/>
                  </a:schemeClr>
                </a:solidFill>
              </a:rPr>
              <a:t>, 2001; Johnson, Kraft &amp; </a:t>
            </a:r>
            <a:r>
              <a:rPr lang="en-US" sz="1400" dirty="0" err="1">
                <a:solidFill>
                  <a:schemeClr val="bg2">
                    <a:lumMod val="75000"/>
                  </a:schemeClr>
                </a:solidFill>
              </a:rPr>
              <a:t>Papay</a:t>
            </a:r>
            <a:r>
              <a:rPr lang="en-US" sz="1400" dirty="0">
                <a:solidFill>
                  <a:schemeClr val="bg2">
                    <a:lumMod val="75000"/>
                  </a:schemeClr>
                </a:solidFill>
              </a:rPr>
              <a:t>, 2012)</a:t>
            </a:r>
            <a:r>
              <a:rPr lang="en-US" sz="1600" dirty="0">
                <a:solidFill>
                  <a:schemeClr val="bg2">
                    <a:lumMod val="75000"/>
                  </a:schemeClr>
                </a:solidFill>
              </a:rPr>
              <a:t> </a:t>
            </a:r>
            <a:endParaRPr lang="en-US" dirty="0">
              <a:solidFill>
                <a:schemeClr val="bg2">
                  <a:lumMod val="75000"/>
                </a:schemeClr>
              </a:solidFill>
            </a:endParaRPr>
          </a:p>
          <a:p>
            <a:r>
              <a:rPr lang="en-US" dirty="0">
                <a:solidFill>
                  <a:schemeClr val="bg2">
                    <a:lumMod val="75000"/>
                  </a:schemeClr>
                </a:solidFill>
              </a:rPr>
              <a:t>norms and obligations of teachers’ school professional communities </a:t>
            </a:r>
            <a:r>
              <a:rPr lang="en-US" sz="1400" dirty="0">
                <a:solidFill>
                  <a:schemeClr val="bg2">
                    <a:lumMod val="75000"/>
                  </a:schemeClr>
                </a:solidFill>
              </a:rPr>
              <a:t>(Danielson, 2014; Jackson, 1990; Kennedy, 2016; Spillane et al., 2001; Wenger, 1998</a:t>
            </a:r>
            <a:r>
              <a:rPr lang="en-US" sz="1600" dirty="0">
                <a:solidFill>
                  <a:schemeClr val="bg2">
                    <a:lumMod val="75000"/>
                  </a:schemeClr>
                </a:solidFill>
              </a:rPr>
              <a:t>) </a:t>
            </a:r>
          </a:p>
          <a:p>
            <a:r>
              <a:rPr lang="en-US" dirty="0"/>
              <a:t>teachers’ frames for approaching student motivation and mastery and of themselves (as teachers) </a:t>
            </a:r>
            <a:r>
              <a:rPr lang="en-US" sz="1400" dirty="0"/>
              <a:t>(Russ, Lee &amp; </a:t>
            </a:r>
            <a:r>
              <a:rPr lang="en-US" sz="1400" dirty="0" err="1"/>
              <a:t>Sherin</a:t>
            </a:r>
            <a:r>
              <a:rPr lang="en-US" sz="1400" dirty="0"/>
              <a:t>, 2012) </a:t>
            </a:r>
          </a:p>
        </p:txBody>
      </p:sp>
    </p:spTree>
    <p:extLst>
      <p:ext uri="{BB962C8B-B14F-4D97-AF65-F5344CB8AC3E}">
        <p14:creationId xmlns:p14="http://schemas.microsoft.com/office/powerpoint/2010/main" val="2737187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ext uri="{D42A27DB-BD31-4B8C-83A1-F6EECF244321}">
                <p14:modId xmlns:p14="http://schemas.microsoft.com/office/powerpoint/2010/main" val="1086404700"/>
              </p:ext>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lumMod val="75000"/>
                      </a:schemeClr>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FDB641D8-F19A-674F-9A3A-2DED6B2C7B6D}"/>
              </a:ext>
            </a:extLst>
          </p:cNvPr>
          <p:cNvGraphicFramePr>
            <a:graphicFrameLocks noGrp="1"/>
          </p:cNvGraphicFramePr>
          <p:nvPr>
            <p:extLst>
              <p:ext uri="{D42A27DB-BD31-4B8C-83A1-F6EECF244321}">
                <p14:modId xmlns:p14="http://schemas.microsoft.com/office/powerpoint/2010/main" val="3043149873"/>
              </p:ext>
            </p:extLst>
          </p:nvPr>
        </p:nvGraphicFramePr>
        <p:xfrm>
          <a:off x="628650" y="4385945"/>
          <a:ext cx="7886700" cy="124968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2528604087"/>
                    </a:ext>
                  </a:extLst>
                </a:gridCol>
                <a:gridCol w="1860839">
                  <a:extLst>
                    <a:ext uri="{9D8B030D-6E8A-4147-A177-3AD203B41FA5}">
                      <a16:colId xmlns:a16="http://schemas.microsoft.com/office/drawing/2014/main" val="4018651161"/>
                    </a:ext>
                  </a:extLst>
                </a:gridCol>
                <a:gridCol w="2202872">
                  <a:extLst>
                    <a:ext uri="{9D8B030D-6E8A-4147-A177-3AD203B41FA5}">
                      <a16:colId xmlns:a16="http://schemas.microsoft.com/office/drawing/2014/main" val="173384504"/>
                    </a:ext>
                  </a:extLst>
                </a:gridCol>
                <a:gridCol w="1851314">
                  <a:extLst>
                    <a:ext uri="{9D8B030D-6E8A-4147-A177-3AD203B41FA5}">
                      <a16:colId xmlns:a16="http://schemas.microsoft.com/office/drawing/2014/main" val="3277834915"/>
                    </a:ext>
                  </a:extLst>
                </a:gridCol>
              </a:tblGrid>
              <a:tr h="370840">
                <a:tc>
                  <a:txBody>
                    <a:bodyPr/>
                    <a:lstStyle/>
                    <a:p>
                      <a:r>
                        <a:rPr lang="en-US" dirty="0"/>
                        <a:t>T Frame: </a:t>
                      </a:r>
                      <a:r>
                        <a:rPr lang="en-US" sz="1600" dirty="0"/>
                        <a:t>Motivation vs. Mastery</a:t>
                      </a:r>
                    </a:p>
                  </a:txBody>
                  <a:tcPr>
                    <a:noFill/>
                  </a:tcPr>
                </a:tc>
                <a:tc>
                  <a:txBody>
                    <a:bodyPr/>
                    <a:lstStyle/>
                    <a:p>
                      <a:endParaRPr lang="en-US" sz="1800" kern="1200" dirty="0">
                        <a:solidFill>
                          <a:schemeClr val="tx1"/>
                        </a:solidFill>
                        <a:latin typeface="+mn-lt"/>
                        <a:ea typeface="+mn-ea"/>
                        <a:cs typeface="+mn-cs"/>
                      </a:endParaRPr>
                    </a:p>
                  </a:txBody>
                  <a:tcPr>
                    <a:solidFill>
                      <a:schemeClr val="accent4">
                        <a:lumMod val="20000"/>
                        <a:lumOff val="80000"/>
                      </a:schemeClr>
                    </a:solidFill>
                  </a:tcPr>
                </a:tc>
                <a:tc>
                  <a:txBody>
                    <a:bodyPr/>
                    <a:lstStyle/>
                    <a:p>
                      <a:endParaRPr lang="en-US" dirty="0"/>
                    </a:p>
                  </a:txBody>
                  <a:tcPr>
                    <a:solidFill>
                      <a:schemeClr val="accent4">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4">
                        <a:lumMod val="75000"/>
                      </a:schemeClr>
                    </a:solidFill>
                  </a:tcPr>
                </a:tc>
                <a:extLst>
                  <a:ext uri="{0D108BD9-81ED-4DB2-BD59-A6C34878D82A}">
                    <a16:rowId xmlns:a16="http://schemas.microsoft.com/office/drawing/2014/main" val="23294065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 Frame: Teacher’s Story</a:t>
                      </a:r>
                    </a:p>
                  </a:txBody>
                  <a:tcPr>
                    <a:noFill/>
                  </a:tcPr>
                </a:tc>
                <a:tc>
                  <a:txBody>
                    <a:bodyPr/>
                    <a:lstStyle/>
                    <a:p>
                      <a:endParaRPr lang="en-US" sz="1800" kern="1200" dirty="0">
                        <a:solidFill>
                          <a:schemeClr val="tx1"/>
                        </a:solidFill>
                        <a:latin typeface="+mn-lt"/>
                        <a:ea typeface="+mn-ea"/>
                        <a:cs typeface="+mn-cs"/>
                      </a:endParaRPr>
                    </a:p>
                  </a:txBody>
                  <a:tcPr>
                    <a:solidFill>
                      <a:schemeClr val="accent3">
                        <a:lumMod val="20000"/>
                        <a:lumOff val="80000"/>
                      </a:schemeClr>
                    </a:solidFill>
                  </a:tcPr>
                </a:tc>
                <a:tc>
                  <a:txBody>
                    <a:bodyPr/>
                    <a:lstStyle/>
                    <a:p>
                      <a:endParaRPr lang="en-US" dirty="0"/>
                    </a:p>
                  </a:txBody>
                  <a:tcPr>
                    <a:solidFill>
                      <a:schemeClr val="accent3">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3"/>
                    </a:solidFill>
                  </a:tcPr>
                </a:tc>
                <a:extLst>
                  <a:ext uri="{0D108BD9-81ED-4DB2-BD59-A6C34878D82A}">
                    <a16:rowId xmlns:a16="http://schemas.microsoft.com/office/drawing/2014/main" val="3244355425"/>
                  </a:ext>
                </a:extLst>
              </a:tr>
            </a:tbl>
          </a:graphicData>
        </a:graphic>
      </p:graphicFrame>
      <p:sp>
        <p:nvSpPr>
          <p:cNvPr id="6" name="Rounded Rectangle 5">
            <a:extLst>
              <a:ext uri="{FF2B5EF4-FFF2-40B4-BE49-F238E27FC236}">
                <a16:creationId xmlns:a16="http://schemas.microsoft.com/office/drawing/2014/main" id="{45919B80-38E6-7840-9ECD-78225923605C}"/>
              </a:ext>
            </a:extLst>
          </p:cNvPr>
          <p:cNvSpPr/>
          <p:nvPr/>
        </p:nvSpPr>
        <p:spPr>
          <a:xfrm>
            <a:off x="457200" y="4251009"/>
            <a:ext cx="8229600" cy="859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lstStyle/>
          <a:p>
            <a:r>
              <a:rPr lang="en-US" dirty="0"/>
              <a:t>Mr. Harris: Motivation vs. Mastery</a:t>
            </a:r>
          </a:p>
        </p:txBody>
      </p:sp>
      <p:graphicFrame>
        <p:nvGraphicFramePr>
          <p:cNvPr id="9" name="Content Placeholder 5">
            <a:extLst>
              <a:ext uri="{FF2B5EF4-FFF2-40B4-BE49-F238E27FC236}">
                <a16:creationId xmlns:a16="http://schemas.microsoft.com/office/drawing/2014/main" id="{50C1A5B1-BFFA-234D-AE70-FB97093C3579}"/>
              </a:ext>
            </a:extLst>
          </p:cNvPr>
          <p:cNvGraphicFramePr>
            <a:graphicFrameLocks noGrp="1"/>
          </p:cNvGraphicFramePr>
          <p:nvPr>
            <p:ph sz="half" idx="2"/>
            <p:extLst/>
          </p:nvPr>
        </p:nvGraphicFramePr>
        <p:xfrm>
          <a:off x="630238" y="2417149"/>
          <a:ext cx="7886304" cy="3737461"/>
        </p:xfrm>
        <a:graphic>
          <a:graphicData uri="http://schemas.openxmlformats.org/drawingml/2006/table">
            <a:tbl>
              <a:tblPr firstRow="1" bandRow="1">
                <a:tableStyleId>{5940675A-B579-460E-94D1-54222C63F5DA}</a:tableStyleId>
              </a:tblPr>
              <a:tblGrid>
                <a:gridCol w="2628768">
                  <a:extLst>
                    <a:ext uri="{9D8B030D-6E8A-4147-A177-3AD203B41FA5}">
                      <a16:colId xmlns:a16="http://schemas.microsoft.com/office/drawing/2014/main" val="3140887049"/>
                    </a:ext>
                  </a:extLst>
                </a:gridCol>
                <a:gridCol w="2628768">
                  <a:extLst>
                    <a:ext uri="{9D8B030D-6E8A-4147-A177-3AD203B41FA5}">
                      <a16:colId xmlns:a16="http://schemas.microsoft.com/office/drawing/2014/main" val="1315931071"/>
                    </a:ext>
                  </a:extLst>
                </a:gridCol>
                <a:gridCol w="2628768">
                  <a:extLst>
                    <a:ext uri="{9D8B030D-6E8A-4147-A177-3AD203B41FA5}">
                      <a16:colId xmlns:a16="http://schemas.microsoft.com/office/drawing/2014/main" val="1843364036"/>
                    </a:ext>
                  </a:extLst>
                </a:gridCol>
              </a:tblGrid>
              <a:tr h="533923">
                <a:tc>
                  <a:txBody>
                    <a:bodyPr/>
                    <a:lstStyle/>
                    <a:p>
                      <a:endParaRPr lang="en-US" dirty="0"/>
                    </a:p>
                  </a:txBody>
                  <a:tcPr>
                    <a:solidFill>
                      <a:schemeClr val="accent4">
                        <a:lumMod val="20000"/>
                        <a:lumOff val="80000"/>
                      </a:schemeClr>
                    </a:solidFill>
                  </a:tcPr>
                </a:tc>
                <a:tc>
                  <a:txBody>
                    <a:bodyPr/>
                    <a:lstStyle/>
                    <a:p>
                      <a:endParaRPr lang="en-US" dirty="0"/>
                    </a:p>
                  </a:txBody>
                  <a:tcPr>
                    <a:noFill/>
                  </a:tcPr>
                </a:tc>
                <a:tc>
                  <a:txBody>
                    <a:bodyPr/>
                    <a:lstStyle/>
                    <a:p>
                      <a:endParaRPr lang="en-US"/>
                    </a:p>
                  </a:txBody>
                  <a:tcPr/>
                </a:tc>
                <a:extLst>
                  <a:ext uri="{0D108BD9-81ED-4DB2-BD59-A6C34878D82A}">
                    <a16:rowId xmlns:a16="http://schemas.microsoft.com/office/drawing/2014/main" val="1125392338"/>
                  </a:ext>
                </a:extLst>
              </a:tr>
              <a:tr h="533923">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1387901539"/>
                  </a:ext>
                </a:extLst>
              </a:tr>
              <a:tr h="533923">
                <a:tc>
                  <a:txBody>
                    <a:bodyPr/>
                    <a:lstStyle/>
                    <a:p>
                      <a:endParaRPr lang="en-US" dirty="0"/>
                    </a:p>
                  </a:txBody>
                  <a:tcPr>
                    <a:noFill/>
                  </a:tcPr>
                </a:tc>
                <a:tc>
                  <a:txBody>
                    <a:bodyPr/>
                    <a:lstStyle/>
                    <a:p>
                      <a:endParaRPr lang="en-US" dirty="0"/>
                    </a:p>
                  </a:txBody>
                  <a:tcPr>
                    <a:solidFill>
                      <a:schemeClr val="accent4">
                        <a:lumMod val="60000"/>
                        <a:lumOff val="40000"/>
                      </a:schemeClr>
                    </a:solidFill>
                  </a:tcPr>
                </a:tc>
                <a:tc>
                  <a:txBody>
                    <a:bodyPr/>
                    <a:lstStyle/>
                    <a:p>
                      <a:endParaRPr lang="en-US" dirty="0"/>
                    </a:p>
                  </a:txBody>
                  <a:tcPr>
                    <a:noFill/>
                  </a:tcPr>
                </a:tc>
                <a:extLst>
                  <a:ext uri="{0D108BD9-81ED-4DB2-BD59-A6C34878D82A}">
                    <a16:rowId xmlns:a16="http://schemas.microsoft.com/office/drawing/2014/main" val="504007940"/>
                  </a:ext>
                </a:extLst>
              </a:tr>
              <a:tr h="533923">
                <a:tc>
                  <a:txBody>
                    <a:bodyPr/>
                    <a:lstStyle/>
                    <a:p>
                      <a:endParaRPr lang="en-US" dirty="0"/>
                    </a:p>
                  </a:txBody>
                  <a:tcPr>
                    <a:noFill/>
                  </a:tcPr>
                </a:tc>
                <a:tc>
                  <a:txBody>
                    <a:bodyPr/>
                    <a:lstStyle/>
                    <a:p>
                      <a:endParaRPr lang="en-US" dirty="0"/>
                    </a:p>
                  </a:txBody>
                  <a:tcPr>
                    <a:solidFill>
                      <a:schemeClr val="accent4">
                        <a:lumMod val="60000"/>
                        <a:lumOff val="40000"/>
                      </a:schemeClr>
                    </a:solidFill>
                  </a:tcPr>
                </a:tc>
                <a:tc>
                  <a:txBody>
                    <a:bodyPr/>
                    <a:lstStyle/>
                    <a:p>
                      <a:endParaRPr lang="en-US" dirty="0"/>
                    </a:p>
                  </a:txBody>
                  <a:tcPr>
                    <a:noFill/>
                  </a:tcPr>
                </a:tc>
                <a:extLst>
                  <a:ext uri="{0D108BD9-81ED-4DB2-BD59-A6C34878D82A}">
                    <a16:rowId xmlns:a16="http://schemas.microsoft.com/office/drawing/2014/main" val="1552997264"/>
                  </a:ext>
                </a:extLst>
              </a:tr>
              <a:tr h="533923">
                <a:tc>
                  <a:txBody>
                    <a:bodyPr/>
                    <a:lstStyle/>
                    <a:p>
                      <a:endParaRPr lang="en-US"/>
                    </a:p>
                  </a:txBody>
                  <a:tcPr/>
                </a:tc>
                <a:tc>
                  <a:txBody>
                    <a:bodyPr/>
                    <a:lstStyle/>
                    <a:p>
                      <a:endParaRPr lang="en-US" dirty="0"/>
                    </a:p>
                  </a:txBody>
                  <a:tcPr>
                    <a:solidFill>
                      <a:schemeClr val="accent4">
                        <a:lumMod val="60000"/>
                        <a:lumOff val="40000"/>
                      </a:schemeClr>
                    </a:solidFill>
                  </a:tcPr>
                </a:tc>
                <a:tc>
                  <a:txBody>
                    <a:bodyPr/>
                    <a:lstStyle/>
                    <a:p>
                      <a:endParaRPr lang="en-US" dirty="0"/>
                    </a:p>
                  </a:txBody>
                  <a:tcPr>
                    <a:noFill/>
                  </a:tcPr>
                </a:tc>
                <a:extLst>
                  <a:ext uri="{0D108BD9-81ED-4DB2-BD59-A6C34878D82A}">
                    <a16:rowId xmlns:a16="http://schemas.microsoft.com/office/drawing/2014/main" val="3891058276"/>
                  </a:ext>
                </a:extLst>
              </a:tr>
              <a:tr h="533923">
                <a:tc>
                  <a:txBody>
                    <a:bodyPr/>
                    <a:lstStyle/>
                    <a:p>
                      <a:endParaRPr lang="en-US"/>
                    </a:p>
                  </a:txBody>
                  <a:tcPr/>
                </a:tc>
                <a:tc>
                  <a:txBody>
                    <a:bodyPr/>
                    <a:lstStyle/>
                    <a:p>
                      <a:endParaRPr lang="en-US" dirty="0"/>
                    </a:p>
                  </a:txBody>
                  <a:tcPr>
                    <a:solidFill>
                      <a:schemeClr val="accent4">
                        <a:lumMod val="60000"/>
                        <a:lumOff val="40000"/>
                      </a:schemeClr>
                    </a:solidFill>
                  </a:tcPr>
                </a:tc>
                <a:tc>
                  <a:txBody>
                    <a:bodyPr/>
                    <a:lstStyle/>
                    <a:p>
                      <a:endParaRPr lang="en-US" dirty="0"/>
                    </a:p>
                  </a:txBody>
                  <a:tcPr>
                    <a:noFill/>
                  </a:tcPr>
                </a:tc>
                <a:extLst>
                  <a:ext uri="{0D108BD9-81ED-4DB2-BD59-A6C34878D82A}">
                    <a16:rowId xmlns:a16="http://schemas.microsoft.com/office/drawing/2014/main" val="2186600597"/>
                  </a:ext>
                </a:extLst>
              </a:tr>
              <a:tr h="533923">
                <a:tc>
                  <a:txBody>
                    <a:bodyPr/>
                    <a:lstStyle/>
                    <a:p>
                      <a:endParaRPr lang="en-US"/>
                    </a:p>
                  </a:txBody>
                  <a:tcPr/>
                </a:tc>
                <a:tc>
                  <a:txBody>
                    <a:bodyPr/>
                    <a:lstStyle/>
                    <a:p>
                      <a:endParaRPr lang="en-US" dirty="0"/>
                    </a:p>
                  </a:txBody>
                  <a:tcPr>
                    <a:solidFill>
                      <a:schemeClr val="accent4">
                        <a:lumMod val="60000"/>
                        <a:lumOff val="40000"/>
                      </a:schemeClr>
                    </a:solidFill>
                  </a:tcPr>
                </a:tc>
                <a:tc>
                  <a:txBody>
                    <a:bodyPr/>
                    <a:lstStyle/>
                    <a:p>
                      <a:endParaRPr lang="en-US" dirty="0"/>
                    </a:p>
                  </a:txBody>
                  <a:tcPr>
                    <a:noFill/>
                  </a:tcPr>
                </a:tc>
                <a:extLst>
                  <a:ext uri="{0D108BD9-81ED-4DB2-BD59-A6C34878D82A}">
                    <a16:rowId xmlns:a16="http://schemas.microsoft.com/office/drawing/2014/main" val="524705653"/>
                  </a:ext>
                </a:extLst>
              </a:tr>
            </a:tbl>
          </a:graphicData>
        </a:graphic>
      </p:graphicFrame>
      <p:sp>
        <p:nvSpPr>
          <p:cNvPr id="16" name="Text Placeholder 2">
            <a:extLst>
              <a:ext uri="{FF2B5EF4-FFF2-40B4-BE49-F238E27FC236}">
                <a16:creationId xmlns:a16="http://schemas.microsoft.com/office/drawing/2014/main" id="{C9D4B760-1478-4A4D-8149-7718A89B9383}"/>
              </a:ext>
            </a:extLst>
          </p:cNvPr>
          <p:cNvSpPr>
            <a:spLocks noGrp="1"/>
          </p:cNvSpPr>
          <p:nvPr>
            <p:ph type="body" idx="1"/>
          </p:nvPr>
        </p:nvSpPr>
        <p:spPr>
          <a:xfrm>
            <a:off x="630238" y="1537175"/>
            <a:ext cx="6720132" cy="823912"/>
          </a:xfrm>
        </p:spPr>
        <p:txBody>
          <a:bodyPr>
            <a:normAutofit lnSpcReduction="10000"/>
          </a:bodyPr>
          <a:lstStyle/>
          <a:p>
            <a:r>
              <a:rPr lang="en-US" dirty="0"/>
              <a:t>Mr. Harris</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7" name="TextBox 16">
            <a:extLst>
              <a:ext uri="{FF2B5EF4-FFF2-40B4-BE49-F238E27FC236}">
                <a16:creationId xmlns:a16="http://schemas.microsoft.com/office/drawing/2014/main" id="{D30A52A4-B6EB-DB4E-8D1D-44A6D745791C}"/>
              </a:ext>
            </a:extLst>
          </p:cNvPr>
          <p:cNvSpPr txBox="1"/>
          <p:nvPr/>
        </p:nvSpPr>
        <p:spPr>
          <a:xfrm>
            <a:off x="260509" y="2763789"/>
            <a:ext cx="369332" cy="2628412"/>
          </a:xfrm>
          <a:prstGeom prst="rect">
            <a:avLst/>
          </a:prstGeom>
          <a:noFill/>
          <a:ln>
            <a:noFill/>
          </a:ln>
        </p:spPr>
        <p:txBody>
          <a:bodyPr vert="vert270" wrap="none" rtlCol="0">
            <a:spAutoFit/>
          </a:bodyPr>
          <a:lstStyle/>
          <a:p>
            <a:r>
              <a:rPr lang="en-US" sz="1200" b="1" dirty="0"/>
              <a:t>Coded Excerpts: Motivation vs. Mastery</a:t>
            </a:r>
          </a:p>
        </p:txBody>
      </p:sp>
      <p:cxnSp>
        <p:nvCxnSpPr>
          <p:cNvPr id="18" name="Straight Arrow Connector 17">
            <a:extLst>
              <a:ext uri="{FF2B5EF4-FFF2-40B4-BE49-F238E27FC236}">
                <a16:creationId xmlns:a16="http://schemas.microsoft.com/office/drawing/2014/main" id="{9CB4791D-8E0C-404B-B5AE-88A6777EAAB1}"/>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4A1522-DEA3-6C43-B361-D38FEF0D31C5}"/>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spTree>
    <p:extLst>
      <p:ext uri="{BB962C8B-B14F-4D97-AF65-F5344CB8AC3E}">
        <p14:creationId xmlns:p14="http://schemas.microsoft.com/office/powerpoint/2010/main" val="1851842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24641F-EAB1-A148-9D56-187472B5B2AE}"/>
              </a:ext>
            </a:extLst>
          </p:cNvPr>
          <p:cNvSpPr>
            <a:spLocks noGrp="1"/>
          </p:cNvSpPr>
          <p:nvPr>
            <p:ph type="title"/>
          </p:nvPr>
        </p:nvSpPr>
        <p:spPr>
          <a:xfrm>
            <a:off x="629841" y="365126"/>
            <a:ext cx="7886700" cy="1325563"/>
          </a:xfrm>
        </p:spPr>
        <p:txBody>
          <a:bodyPr/>
          <a:lstStyle/>
          <a:p>
            <a:r>
              <a:rPr lang="en-US" dirty="0"/>
              <a:t>Mr. Harris: Motivation vs. Mastery</a:t>
            </a:r>
          </a:p>
        </p:txBody>
      </p:sp>
      <p:pic>
        <p:nvPicPr>
          <p:cNvPr id="4" name="Picture 3">
            <a:extLst>
              <a:ext uri="{FF2B5EF4-FFF2-40B4-BE49-F238E27FC236}">
                <a16:creationId xmlns:a16="http://schemas.microsoft.com/office/drawing/2014/main" id="{B75E90A1-878D-8A42-A3F0-53DC5D0BB921}"/>
              </a:ext>
            </a:extLst>
          </p:cNvPr>
          <p:cNvPicPr>
            <a:picLocks noChangeAspect="1"/>
          </p:cNvPicPr>
          <p:nvPr/>
        </p:nvPicPr>
        <p:blipFill>
          <a:blip r:embed="rId3">
            <a:alphaModFix amt="35000"/>
          </a:blip>
          <a:stretch>
            <a:fillRect/>
          </a:stretch>
        </p:blipFill>
        <p:spPr>
          <a:xfrm>
            <a:off x="0" y="1241724"/>
            <a:ext cx="9144000" cy="5616276"/>
          </a:xfrm>
          <a:prstGeom prst="rect">
            <a:avLst/>
          </a:prstGeom>
        </p:spPr>
      </p:pic>
      <p:sp>
        <p:nvSpPr>
          <p:cNvPr id="5" name="Rounded Rectangular Callout 4">
            <a:extLst>
              <a:ext uri="{FF2B5EF4-FFF2-40B4-BE49-F238E27FC236}">
                <a16:creationId xmlns:a16="http://schemas.microsoft.com/office/drawing/2014/main" id="{080F02F1-9F38-7947-BAF7-47CE2AF53756}"/>
              </a:ext>
            </a:extLst>
          </p:cNvPr>
          <p:cNvSpPr/>
          <p:nvPr/>
        </p:nvSpPr>
        <p:spPr>
          <a:xfrm>
            <a:off x="4047024" y="896815"/>
            <a:ext cx="4625440" cy="2730736"/>
          </a:xfrm>
          <a:prstGeom prst="wedgeRoundRectCallout">
            <a:avLst>
              <a:gd name="adj1" fmla="val -54985"/>
              <a:gd name="adj2" fmla="val 93040"/>
              <a:gd name="adj3" fmla="val 16667"/>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“but with that we realize that kids do not have the endurance to think. They really think they should read [an assessment item] and put A, B, C, or D. Like, that’s what they want to do, and if you have to think then … they do not have endurance.”</a:t>
            </a:r>
          </a:p>
        </p:txBody>
      </p:sp>
    </p:spTree>
    <p:extLst>
      <p:ext uri="{BB962C8B-B14F-4D97-AF65-F5344CB8AC3E}">
        <p14:creationId xmlns:p14="http://schemas.microsoft.com/office/powerpoint/2010/main" val="3520221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normAutofit/>
          </a:bodyPr>
          <a:lstStyle/>
          <a:p>
            <a:r>
              <a:rPr lang="en-US" sz="4000" dirty="0"/>
              <a:t>Ms. Callahan: Motivation vs. Mastery</a:t>
            </a:r>
          </a:p>
        </p:txBody>
      </p:sp>
      <p:sp>
        <p:nvSpPr>
          <p:cNvPr id="16" name="Text Placeholder 2">
            <a:extLst>
              <a:ext uri="{FF2B5EF4-FFF2-40B4-BE49-F238E27FC236}">
                <a16:creationId xmlns:a16="http://schemas.microsoft.com/office/drawing/2014/main" id="{C9D4B760-1478-4A4D-8149-7718A89B9383}"/>
              </a:ext>
            </a:extLst>
          </p:cNvPr>
          <p:cNvSpPr>
            <a:spLocks noGrp="1"/>
          </p:cNvSpPr>
          <p:nvPr>
            <p:ph type="body" idx="1"/>
          </p:nvPr>
        </p:nvSpPr>
        <p:spPr>
          <a:xfrm>
            <a:off x="630237" y="1537175"/>
            <a:ext cx="7762245" cy="823912"/>
          </a:xfrm>
        </p:spPr>
        <p:txBody>
          <a:bodyPr>
            <a:normAutofit lnSpcReduction="10000"/>
          </a:bodyPr>
          <a:lstStyle/>
          <a:p>
            <a:pPr algn="r"/>
            <a:r>
              <a:rPr lang="en-US" dirty="0"/>
              <a:t>Ms. Callahan</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7" name="TextBox 16">
            <a:extLst>
              <a:ext uri="{FF2B5EF4-FFF2-40B4-BE49-F238E27FC236}">
                <a16:creationId xmlns:a16="http://schemas.microsoft.com/office/drawing/2014/main" id="{D30A52A4-B6EB-DB4E-8D1D-44A6D745791C}"/>
              </a:ext>
            </a:extLst>
          </p:cNvPr>
          <p:cNvSpPr txBox="1"/>
          <p:nvPr/>
        </p:nvSpPr>
        <p:spPr>
          <a:xfrm>
            <a:off x="260509" y="2763789"/>
            <a:ext cx="369332" cy="2628412"/>
          </a:xfrm>
          <a:prstGeom prst="rect">
            <a:avLst/>
          </a:prstGeom>
          <a:noFill/>
          <a:ln>
            <a:noFill/>
          </a:ln>
        </p:spPr>
        <p:txBody>
          <a:bodyPr vert="vert270" wrap="none" rtlCol="0">
            <a:spAutoFit/>
          </a:bodyPr>
          <a:lstStyle/>
          <a:p>
            <a:r>
              <a:rPr lang="en-US" sz="1200" b="1" dirty="0"/>
              <a:t>Coded Excerpts: Motivation vs. Mastery</a:t>
            </a:r>
          </a:p>
        </p:txBody>
      </p:sp>
      <p:cxnSp>
        <p:nvCxnSpPr>
          <p:cNvPr id="18" name="Straight Arrow Connector 17">
            <a:extLst>
              <a:ext uri="{FF2B5EF4-FFF2-40B4-BE49-F238E27FC236}">
                <a16:creationId xmlns:a16="http://schemas.microsoft.com/office/drawing/2014/main" id="{9CB4791D-8E0C-404B-B5AE-88A6777EAAB1}"/>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4A1522-DEA3-6C43-B361-D38FEF0D31C5}"/>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graphicFrame>
        <p:nvGraphicFramePr>
          <p:cNvPr id="10" name="Content Placeholder 5">
            <a:extLst>
              <a:ext uri="{FF2B5EF4-FFF2-40B4-BE49-F238E27FC236}">
                <a16:creationId xmlns:a16="http://schemas.microsoft.com/office/drawing/2014/main" id="{5108115D-6272-A844-8ABA-A219292DBAC4}"/>
              </a:ext>
            </a:extLst>
          </p:cNvPr>
          <p:cNvGraphicFramePr>
            <a:graphicFrameLocks noGrp="1"/>
          </p:cNvGraphicFramePr>
          <p:nvPr>
            <p:ph sz="half" idx="2"/>
            <p:extLst>
              <p:ext uri="{D42A27DB-BD31-4B8C-83A1-F6EECF244321}">
                <p14:modId xmlns:p14="http://schemas.microsoft.com/office/powerpoint/2010/main" val="1487471988"/>
              </p:ext>
            </p:extLst>
          </p:nvPr>
        </p:nvGraphicFramePr>
        <p:xfrm>
          <a:off x="630238" y="2505075"/>
          <a:ext cx="7886304" cy="3337560"/>
        </p:xfrm>
        <a:graphic>
          <a:graphicData uri="http://schemas.openxmlformats.org/drawingml/2006/table">
            <a:tbl>
              <a:tblPr firstRow="1" bandRow="1">
                <a:tableStyleId>{5940675A-B579-460E-94D1-54222C63F5DA}</a:tableStyleId>
              </a:tblPr>
              <a:tblGrid>
                <a:gridCol w="2628768">
                  <a:extLst>
                    <a:ext uri="{9D8B030D-6E8A-4147-A177-3AD203B41FA5}">
                      <a16:colId xmlns:a16="http://schemas.microsoft.com/office/drawing/2014/main" val="3140887049"/>
                    </a:ext>
                  </a:extLst>
                </a:gridCol>
                <a:gridCol w="2628768">
                  <a:extLst>
                    <a:ext uri="{9D8B030D-6E8A-4147-A177-3AD203B41FA5}">
                      <a16:colId xmlns:a16="http://schemas.microsoft.com/office/drawing/2014/main" val="1315931071"/>
                    </a:ext>
                  </a:extLst>
                </a:gridCol>
                <a:gridCol w="2628768">
                  <a:extLst>
                    <a:ext uri="{9D8B030D-6E8A-4147-A177-3AD203B41FA5}">
                      <a16:colId xmlns:a16="http://schemas.microsoft.com/office/drawing/2014/main" val="1843364036"/>
                    </a:ext>
                  </a:extLst>
                </a:gridCol>
              </a:tblGrid>
              <a:tr h="370840">
                <a:tc>
                  <a:txBody>
                    <a:bodyPr/>
                    <a:lstStyle/>
                    <a:p>
                      <a:endParaRPr lang="en-US" dirty="0"/>
                    </a:p>
                  </a:txBody>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1125392338"/>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1387901539"/>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504007940"/>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1552997264"/>
                  </a:ext>
                </a:extLst>
              </a:tr>
              <a:tr h="370840">
                <a:tc>
                  <a:txBody>
                    <a:bodyPr/>
                    <a:lstStyle/>
                    <a:p>
                      <a:endParaRPr lang="en-US"/>
                    </a:p>
                  </a:txBody>
                  <a:tcPr/>
                </a:tc>
                <a:tc>
                  <a:txBody>
                    <a:bodyPr/>
                    <a:lstStyle/>
                    <a:p>
                      <a:endParaRPr lang="en-US" dirty="0"/>
                    </a:p>
                  </a:txBody>
                  <a:tcPr>
                    <a:solidFill>
                      <a:schemeClr val="accent4">
                        <a:lumMod val="60000"/>
                        <a:lumOff val="40000"/>
                      </a:schemeClr>
                    </a:solidFill>
                  </a:tcPr>
                </a:tc>
                <a:tc>
                  <a:txBody>
                    <a:bodyPr/>
                    <a:lstStyle/>
                    <a:p>
                      <a:endParaRPr lang="en-US" dirty="0"/>
                    </a:p>
                  </a:txBody>
                  <a:tcPr>
                    <a:noFill/>
                  </a:tcPr>
                </a:tc>
                <a:extLst>
                  <a:ext uri="{0D108BD9-81ED-4DB2-BD59-A6C34878D82A}">
                    <a16:rowId xmlns:a16="http://schemas.microsoft.com/office/drawing/2014/main" val="3891058276"/>
                  </a:ext>
                </a:extLst>
              </a:tr>
              <a:tr h="370840">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2186600597"/>
                  </a:ext>
                </a:extLst>
              </a:tr>
              <a:tr h="370840">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524705653"/>
                  </a:ext>
                </a:extLst>
              </a:tr>
              <a:tr h="370840">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1781611269"/>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4">
                        <a:lumMod val="75000"/>
                      </a:schemeClr>
                    </a:solidFill>
                  </a:tcPr>
                </a:tc>
                <a:extLst>
                  <a:ext uri="{0D108BD9-81ED-4DB2-BD59-A6C34878D82A}">
                    <a16:rowId xmlns:a16="http://schemas.microsoft.com/office/drawing/2014/main" val="812092283"/>
                  </a:ext>
                </a:extLst>
              </a:tr>
            </a:tbl>
          </a:graphicData>
        </a:graphic>
      </p:graphicFrame>
    </p:spTree>
    <p:extLst>
      <p:ext uri="{BB962C8B-B14F-4D97-AF65-F5344CB8AC3E}">
        <p14:creationId xmlns:p14="http://schemas.microsoft.com/office/powerpoint/2010/main" val="2971611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E1D382-8391-D84D-8703-1E1B12836272}"/>
              </a:ext>
            </a:extLst>
          </p:cNvPr>
          <p:cNvSpPr>
            <a:spLocks noGrp="1"/>
          </p:cNvSpPr>
          <p:nvPr>
            <p:ph type="title"/>
          </p:nvPr>
        </p:nvSpPr>
        <p:spPr>
          <a:xfrm>
            <a:off x="629841" y="365126"/>
            <a:ext cx="7886700" cy="1325563"/>
          </a:xfrm>
        </p:spPr>
        <p:txBody>
          <a:bodyPr>
            <a:normAutofit/>
          </a:bodyPr>
          <a:lstStyle/>
          <a:p>
            <a:r>
              <a:rPr lang="en-US" sz="4000" dirty="0"/>
              <a:t>Ms. Callahan: Motivation vs. Mastery</a:t>
            </a:r>
          </a:p>
        </p:txBody>
      </p:sp>
      <p:pic>
        <p:nvPicPr>
          <p:cNvPr id="5" name="Picture 4" descr="A screenshot of a cell phone&#10;&#10;Description automatically generated">
            <a:extLst>
              <a:ext uri="{FF2B5EF4-FFF2-40B4-BE49-F238E27FC236}">
                <a16:creationId xmlns:a16="http://schemas.microsoft.com/office/drawing/2014/main" id="{83111E40-1A90-0447-8C9A-4D1B8B2AABE1}"/>
              </a:ext>
            </a:extLst>
          </p:cNvPr>
          <p:cNvPicPr>
            <a:picLocks noChangeAspect="1"/>
          </p:cNvPicPr>
          <p:nvPr/>
        </p:nvPicPr>
        <p:blipFill>
          <a:blip r:embed="rId3">
            <a:alphaModFix amt="35000"/>
          </a:blip>
          <a:stretch>
            <a:fillRect/>
          </a:stretch>
        </p:blipFill>
        <p:spPr>
          <a:xfrm>
            <a:off x="0" y="1350620"/>
            <a:ext cx="9144000" cy="5507380"/>
          </a:xfrm>
          <a:prstGeom prst="rect">
            <a:avLst/>
          </a:prstGeom>
        </p:spPr>
      </p:pic>
      <p:sp>
        <p:nvSpPr>
          <p:cNvPr id="6" name="Rounded Rectangular Callout 5">
            <a:extLst>
              <a:ext uri="{FF2B5EF4-FFF2-40B4-BE49-F238E27FC236}">
                <a16:creationId xmlns:a16="http://schemas.microsoft.com/office/drawing/2014/main" id="{1348773B-CCBA-1441-A0E5-B8FA2AEC8127}"/>
              </a:ext>
            </a:extLst>
          </p:cNvPr>
          <p:cNvSpPr/>
          <p:nvPr/>
        </p:nvSpPr>
        <p:spPr>
          <a:xfrm>
            <a:off x="627459" y="1350620"/>
            <a:ext cx="4434572" cy="2747723"/>
          </a:xfrm>
          <a:prstGeom prst="wedgeRoundRectCallout">
            <a:avLst>
              <a:gd name="adj1" fmla="val 88802"/>
              <a:gd name="adj2" fmla="val 66853"/>
              <a:gd name="adj3" fmla="val 16667"/>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“It’s so good for them, and they know too, we do spend a decent amount of time at the end of the unit… going back and saying, ‘How have you grown? How have your ideas changed? How are you much more clear in rewriting your explanations?’ So they see the reward in it.” </a:t>
            </a:r>
          </a:p>
        </p:txBody>
      </p:sp>
    </p:spTree>
    <p:extLst>
      <p:ext uri="{BB962C8B-B14F-4D97-AF65-F5344CB8AC3E}">
        <p14:creationId xmlns:p14="http://schemas.microsoft.com/office/powerpoint/2010/main" val="351829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3B6F2-6696-964A-AB8D-AB93434E2561}"/>
              </a:ext>
            </a:extLst>
          </p:cNvPr>
          <p:cNvSpPr>
            <a:spLocks noGrp="1"/>
          </p:cNvSpPr>
          <p:nvPr>
            <p:ph idx="1"/>
          </p:nvPr>
        </p:nvSpPr>
        <p:spPr/>
        <p:txBody>
          <a:bodyPr>
            <a:normAutofit/>
          </a:bodyPr>
          <a:lstStyle/>
          <a:p>
            <a:pPr lvl="0"/>
            <a:r>
              <a:rPr lang="en-US" dirty="0"/>
              <a:t>How are teachers alike and different in what they understand their classroom work to be, as they teach </a:t>
            </a:r>
            <a:r>
              <a:rPr lang="en-US" i="1" dirty="0"/>
              <a:t>Carbon TIME</a:t>
            </a:r>
            <a:r>
              <a:rPr lang="en-US" dirty="0"/>
              <a:t>? </a:t>
            </a:r>
          </a:p>
          <a:p>
            <a:pPr lvl="0"/>
            <a:r>
              <a:rPr lang="en-US" dirty="0"/>
              <a:t>How do teachers’ local contexts affect this understanding and their related decisions?  </a:t>
            </a:r>
          </a:p>
          <a:p>
            <a:r>
              <a:rPr lang="en-US" dirty="0"/>
              <a:t>What relationships connect what teachers say about their understanding of their classroom work and their local contexts with </a:t>
            </a:r>
            <a:r>
              <a:rPr lang="en-US" i="1" dirty="0"/>
              <a:t>Carbon TIME </a:t>
            </a:r>
            <a:r>
              <a:rPr lang="en-US" dirty="0"/>
              <a:t>classroom discourse patterns and student learning gains?</a:t>
            </a:r>
          </a:p>
          <a:p>
            <a:endParaRPr lang="en-US" dirty="0"/>
          </a:p>
        </p:txBody>
      </p:sp>
      <p:sp>
        <p:nvSpPr>
          <p:cNvPr id="6" name="Title 1">
            <a:extLst>
              <a:ext uri="{FF2B5EF4-FFF2-40B4-BE49-F238E27FC236}">
                <a16:creationId xmlns:a16="http://schemas.microsoft.com/office/drawing/2014/main" id="{4D4A229F-7ABD-104E-89AD-99A8E0A10A97}"/>
              </a:ext>
            </a:extLst>
          </p:cNvPr>
          <p:cNvSpPr>
            <a:spLocks noGrp="1"/>
          </p:cNvSpPr>
          <p:nvPr>
            <p:ph type="title"/>
          </p:nvPr>
        </p:nvSpPr>
        <p:spPr>
          <a:xfrm>
            <a:off x="628650" y="365126"/>
            <a:ext cx="7886700" cy="1325563"/>
          </a:xfrm>
          <a:solidFill>
            <a:schemeClr val="tx1">
              <a:lumMod val="65000"/>
              <a:lumOff val="35000"/>
            </a:schemeClr>
          </a:solidFill>
        </p:spPr>
        <p:txBody>
          <a:bodyPr/>
          <a:lstStyle/>
          <a:p>
            <a:r>
              <a:rPr lang="en-US" dirty="0">
                <a:solidFill>
                  <a:schemeClr val="bg1"/>
                </a:solidFill>
              </a:rPr>
              <a:t>Research Questions</a:t>
            </a:r>
          </a:p>
        </p:txBody>
      </p:sp>
    </p:spTree>
    <p:extLst>
      <p:ext uri="{BB962C8B-B14F-4D97-AF65-F5344CB8AC3E}">
        <p14:creationId xmlns:p14="http://schemas.microsoft.com/office/powerpoint/2010/main" val="1167393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FDB641D8-F19A-674F-9A3A-2DED6B2C7B6D}"/>
              </a:ext>
            </a:extLst>
          </p:cNvPr>
          <p:cNvGraphicFramePr>
            <a:graphicFrameLocks noGrp="1"/>
          </p:cNvGraphicFramePr>
          <p:nvPr>
            <p:extLst/>
          </p:nvPr>
        </p:nvGraphicFramePr>
        <p:xfrm>
          <a:off x="628650" y="4385945"/>
          <a:ext cx="7886700" cy="124968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2528604087"/>
                    </a:ext>
                  </a:extLst>
                </a:gridCol>
                <a:gridCol w="1860839">
                  <a:extLst>
                    <a:ext uri="{9D8B030D-6E8A-4147-A177-3AD203B41FA5}">
                      <a16:colId xmlns:a16="http://schemas.microsoft.com/office/drawing/2014/main" val="4018651161"/>
                    </a:ext>
                  </a:extLst>
                </a:gridCol>
                <a:gridCol w="2202872">
                  <a:extLst>
                    <a:ext uri="{9D8B030D-6E8A-4147-A177-3AD203B41FA5}">
                      <a16:colId xmlns:a16="http://schemas.microsoft.com/office/drawing/2014/main" val="173384504"/>
                    </a:ext>
                  </a:extLst>
                </a:gridCol>
                <a:gridCol w="1851314">
                  <a:extLst>
                    <a:ext uri="{9D8B030D-6E8A-4147-A177-3AD203B41FA5}">
                      <a16:colId xmlns:a16="http://schemas.microsoft.com/office/drawing/2014/main" val="3277834915"/>
                    </a:ext>
                  </a:extLst>
                </a:gridCol>
              </a:tblGrid>
              <a:tr h="370840">
                <a:tc>
                  <a:txBody>
                    <a:bodyPr/>
                    <a:lstStyle/>
                    <a:p>
                      <a:r>
                        <a:rPr lang="en-US" dirty="0"/>
                        <a:t>T Frame: </a:t>
                      </a:r>
                      <a:r>
                        <a:rPr lang="en-US" sz="1600" dirty="0"/>
                        <a:t>Motivation vs. Mastery</a:t>
                      </a:r>
                    </a:p>
                  </a:txBody>
                  <a:tcPr>
                    <a:noFill/>
                  </a:tcPr>
                </a:tc>
                <a:tc>
                  <a:txBody>
                    <a:bodyPr/>
                    <a:lstStyle/>
                    <a:p>
                      <a:endParaRPr lang="en-US" sz="1800" kern="1200" dirty="0">
                        <a:solidFill>
                          <a:schemeClr val="tx1"/>
                        </a:solidFill>
                        <a:latin typeface="+mn-lt"/>
                        <a:ea typeface="+mn-ea"/>
                        <a:cs typeface="+mn-cs"/>
                      </a:endParaRPr>
                    </a:p>
                  </a:txBody>
                  <a:tcPr>
                    <a:solidFill>
                      <a:schemeClr val="accent4">
                        <a:lumMod val="20000"/>
                        <a:lumOff val="80000"/>
                      </a:schemeClr>
                    </a:solidFill>
                  </a:tcPr>
                </a:tc>
                <a:tc>
                  <a:txBody>
                    <a:bodyPr/>
                    <a:lstStyle/>
                    <a:p>
                      <a:endParaRPr lang="en-US" dirty="0"/>
                    </a:p>
                  </a:txBody>
                  <a:tcPr>
                    <a:solidFill>
                      <a:schemeClr val="accent4">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4">
                        <a:lumMod val="75000"/>
                      </a:schemeClr>
                    </a:solidFill>
                  </a:tcPr>
                </a:tc>
                <a:extLst>
                  <a:ext uri="{0D108BD9-81ED-4DB2-BD59-A6C34878D82A}">
                    <a16:rowId xmlns:a16="http://schemas.microsoft.com/office/drawing/2014/main" val="23294065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 Frame: Teacher’s Story</a:t>
                      </a:r>
                    </a:p>
                  </a:txBody>
                  <a:tcPr>
                    <a:noFill/>
                  </a:tcPr>
                </a:tc>
                <a:tc>
                  <a:txBody>
                    <a:bodyPr/>
                    <a:lstStyle/>
                    <a:p>
                      <a:endParaRPr lang="en-US" sz="1800" kern="1200" dirty="0">
                        <a:solidFill>
                          <a:schemeClr val="tx1"/>
                        </a:solidFill>
                        <a:latin typeface="+mn-lt"/>
                        <a:ea typeface="+mn-ea"/>
                        <a:cs typeface="+mn-cs"/>
                      </a:endParaRPr>
                    </a:p>
                  </a:txBody>
                  <a:tcPr>
                    <a:solidFill>
                      <a:schemeClr val="accent3">
                        <a:lumMod val="20000"/>
                        <a:lumOff val="80000"/>
                      </a:schemeClr>
                    </a:solidFill>
                  </a:tcPr>
                </a:tc>
                <a:tc>
                  <a:txBody>
                    <a:bodyPr/>
                    <a:lstStyle/>
                    <a:p>
                      <a:endParaRPr lang="en-US" dirty="0"/>
                    </a:p>
                  </a:txBody>
                  <a:tcPr>
                    <a:solidFill>
                      <a:schemeClr val="accent3">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3"/>
                    </a:solidFill>
                  </a:tcPr>
                </a:tc>
                <a:extLst>
                  <a:ext uri="{0D108BD9-81ED-4DB2-BD59-A6C34878D82A}">
                    <a16:rowId xmlns:a16="http://schemas.microsoft.com/office/drawing/2014/main" val="3244355425"/>
                  </a:ext>
                </a:extLst>
              </a:tr>
            </a:tbl>
          </a:graphicData>
        </a:graphic>
      </p:graphicFrame>
      <p:sp>
        <p:nvSpPr>
          <p:cNvPr id="6" name="Rounded Rectangle 5">
            <a:extLst>
              <a:ext uri="{FF2B5EF4-FFF2-40B4-BE49-F238E27FC236}">
                <a16:creationId xmlns:a16="http://schemas.microsoft.com/office/drawing/2014/main" id="{45919B80-38E6-7840-9ECD-78225923605C}"/>
              </a:ext>
            </a:extLst>
          </p:cNvPr>
          <p:cNvSpPr/>
          <p:nvPr/>
        </p:nvSpPr>
        <p:spPr>
          <a:xfrm>
            <a:off x="457200" y="4950797"/>
            <a:ext cx="8229600" cy="859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32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lstStyle/>
          <a:p>
            <a:r>
              <a:rPr lang="en-US" dirty="0"/>
              <a:t>Mr. Harris: Teacher’s Story</a:t>
            </a:r>
          </a:p>
        </p:txBody>
      </p:sp>
      <p:graphicFrame>
        <p:nvGraphicFramePr>
          <p:cNvPr id="9" name="Content Placeholder 5">
            <a:extLst>
              <a:ext uri="{FF2B5EF4-FFF2-40B4-BE49-F238E27FC236}">
                <a16:creationId xmlns:a16="http://schemas.microsoft.com/office/drawing/2014/main" id="{50C1A5B1-BFFA-234D-AE70-FB97093C3579}"/>
              </a:ext>
            </a:extLst>
          </p:cNvPr>
          <p:cNvGraphicFramePr>
            <a:graphicFrameLocks noGrp="1"/>
          </p:cNvGraphicFramePr>
          <p:nvPr>
            <p:ph sz="half" idx="2"/>
            <p:extLst>
              <p:ext uri="{D42A27DB-BD31-4B8C-83A1-F6EECF244321}">
                <p14:modId xmlns:p14="http://schemas.microsoft.com/office/powerpoint/2010/main" val="2982319114"/>
              </p:ext>
            </p:extLst>
          </p:nvPr>
        </p:nvGraphicFramePr>
        <p:xfrm>
          <a:off x="630238" y="2417149"/>
          <a:ext cx="7886304" cy="3737461"/>
        </p:xfrm>
        <a:graphic>
          <a:graphicData uri="http://schemas.openxmlformats.org/drawingml/2006/table">
            <a:tbl>
              <a:tblPr firstRow="1" bandRow="1">
                <a:tableStyleId>{5940675A-B579-460E-94D1-54222C63F5DA}</a:tableStyleId>
              </a:tblPr>
              <a:tblGrid>
                <a:gridCol w="2628768">
                  <a:extLst>
                    <a:ext uri="{9D8B030D-6E8A-4147-A177-3AD203B41FA5}">
                      <a16:colId xmlns:a16="http://schemas.microsoft.com/office/drawing/2014/main" val="3140887049"/>
                    </a:ext>
                  </a:extLst>
                </a:gridCol>
                <a:gridCol w="2628768">
                  <a:extLst>
                    <a:ext uri="{9D8B030D-6E8A-4147-A177-3AD203B41FA5}">
                      <a16:colId xmlns:a16="http://schemas.microsoft.com/office/drawing/2014/main" val="1315931071"/>
                    </a:ext>
                  </a:extLst>
                </a:gridCol>
                <a:gridCol w="2628768">
                  <a:extLst>
                    <a:ext uri="{9D8B030D-6E8A-4147-A177-3AD203B41FA5}">
                      <a16:colId xmlns:a16="http://schemas.microsoft.com/office/drawing/2014/main" val="1843364036"/>
                    </a:ext>
                  </a:extLst>
                </a:gridCol>
              </a:tblGrid>
              <a:tr h="533923">
                <a:tc>
                  <a:txBody>
                    <a:bodyPr/>
                    <a:lstStyle/>
                    <a:p>
                      <a:endParaRPr lang="en-US" dirty="0"/>
                    </a:p>
                  </a:txBody>
                  <a:tcPr>
                    <a:noFill/>
                  </a:tcPr>
                </a:tc>
                <a:tc>
                  <a:txBody>
                    <a:bodyPr/>
                    <a:lstStyle/>
                    <a:p>
                      <a:endParaRPr lang="en-US" dirty="0"/>
                    </a:p>
                  </a:txBody>
                  <a:tcPr>
                    <a:solidFill>
                      <a:schemeClr val="accent3">
                        <a:lumMod val="60000"/>
                        <a:lumOff val="40000"/>
                      </a:schemeClr>
                    </a:solidFill>
                  </a:tcPr>
                </a:tc>
                <a:tc>
                  <a:txBody>
                    <a:bodyPr/>
                    <a:lstStyle/>
                    <a:p>
                      <a:endParaRPr lang="en-US"/>
                    </a:p>
                  </a:txBody>
                  <a:tcPr/>
                </a:tc>
                <a:extLst>
                  <a:ext uri="{0D108BD9-81ED-4DB2-BD59-A6C34878D82A}">
                    <a16:rowId xmlns:a16="http://schemas.microsoft.com/office/drawing/2014/main" val="1125392338"/>
                  </a:ext>
                </a:extLst>
              </a:tr>
              <a:tr h="533923">
                <a:tc>
                  <a:txBody>
                    <a:bodyPr/>
                    <a:lstStyle/>
                    <a:p>
                      <a:endParaRPr lang="en-US" dirty="0"/>
                    </a:p>
                  </a:txBody>
                  <a:tcPr>
                    <a:solidFill>
                      <a:schemeClr val="accent3">
                        <a:lumMod val="20000"/>
                        <a:lumOff val="80000"/>
                      </a:schemeClr>
                    </a:solid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387901539"/>
                  </a:ext>
                </a:extLst>
              </a:tr>
              <a:tr h="533923">
                <a:tc>
                  <a:txBody>
                    <a:bodyPr/>
                    <a:lstStyle/>
                    <a:p>
                      <a:endParaRPr lang="en-US" dirty="0"/>
                    </a:p>
                  </a:txBody>
                  <a:tcPr>
                    <a:noFill/>
                  </a:tcPr>
                </a:tc>
                <a:tc>
                  <a:txBody>
                    <a:bodyPr/>
                    <a:lstStyle/>
                    <a:p>
                      <a:endParaRPr lang="en-US" dirty="0"/>
                    </a:p>
                  </a:txBody>
                  <a:tcPr>
                    <a:solidFill>
                      <a:schemeClr val="accent3">
                        <a:lumMod val="60000"/>
                        <a:lumOff val="40000"/>
                      </a:schemeClr>
                    </a:solidFill>
                  </a:tcPr>
                </a:tc>
                <a:tc>
                  <a:txBody>
                    <a:bodyPr/>
                    <a:lstStyle/>
                    <a:p>
                      <a:endParaRPr lang="en-US" dirty="0"/>
                    </a:p>
                  </a:txBody>
                  <a:tcPr>
                    <a:noFill/>
                  </a:tcPr>
                </a:tc>
                <a:extLst>
                  <a:ext uri="{0D108BD9-81ED-4DB2-BD59-A6C34878D82A}">
                    <a16:rowId xmlns:a16="http://schemas.microsoft.com/office/drawing/2014/main" val="504007940"/>
                  </a:ext>
                </a:extLst>
              </a:tr>
              <a:tr h="533923">
                <a:tc>
                  <a:txBody>
                    <a:bodyPr/>
                    <a:lstStyle/>
                    <a:p>
                      <a:endParaRPr lang="en-US" dirty="0"/>
                    </a:p>
                  </a:txBody>
                  <a:tcPr>
                    <a:noFill/>
                  </a:tcPr>
                </a:tc>
                <a:tc>
                  <a:txBody>
                    <a:bodyPr/>
                    <a:lstStyle/>
                    <a:p>
                      <a:endParaRPr lang="en-US" dirty="0"/>
                    </a:p>
                  </a:txBody>
                  <a:tcPr>
                    <a:solidFill>
                      <a:schemeClr val="accent3">
                        <a:lumMod val="60000"/>
                        <a:lumOff val="40000"/>
                      </a:schemeClr>
                    </a:solidFill>
                  </a:tcPr>
                </a:tc>
                <a:tc>
                  <a:txBody>
                    <a:bodyPr/>
                    <a:lstStyle/>
                    <a:p>
                      <a:endParaRPr lang="en-US" dirty="0"/>
                    </a:p>
                  </a:txBody>
                  <a:tcPr>
                    <a:noFill/>
                  </a:tcPr>
                </a:tc>
                <a:extLst>
                  <a:ext uri="{0D108BD9-81ED-4DB2-BD59-A6C34878D82A}">
                    <a16:rowId xmlns:a16="http://schemas.microsoft.com/office/drawing/2014/main" val="1552997264"/>
                  </a:ext>
                </a:extLst>
              </a:tr>
              <a:tr h="533923">
                <a:tc>
                  <a:txBody>
                    <a:bodyPr/>
                    <a:lstStyle/>
                    <a:p>
                      <a:endParaRPr lang="en-US"/>
                    </a:p>
                  </a:txBody>
                  <a:tcPr/>
                </a:tc>
                <a:tc>
                  <a:txBody>
                    <a:bodyPr/>
                    <a:lstStyle/>
                    <a:p>
                      <a:endParaRPr lang="en-US" dirty="0"/>
                    </a:p>
                  </a:txBody>
                  <a:tcPr>
                    <a:solidFill>
                      <a:schemeClr val="accent3">
                        <a:lumMod val="60000"/>
                        <a:lumOff val="40000"/>
                      </a:schemeClr>
                    </a:solidFill>
                  </a:tcPr>
                </a:tc>
                <a:tc>
                  <a:txBody>
                    <a:bodyPr/>
                    <a:lstStyle/>
                    <a:p>
                      <a:endParaRPr lang="en-US" dirty="0"/>
                    </a:p>
                  </a:txBody>
                  <a:tcPr>
                    <a:noFill/>
                  </a:tcPr>
                </a:tc>
                <a:extLst>
                  <a:ext uri="{0D108BD9-81ED-4DB2-BD59-A6C34878D82A}">
                    <a16:rowId xmlns:a16="http://schemas.microsoft.com/office/drawing/2014/main" val="3891058276"/>
                  </a:ext>
                </a:extLst>
              </a:tr>
              <a:tr h="533923">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2186600597"/>
                  </a:ext>
                </a:extLst>
              </a:tr>
              <a:tr h="533923">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524705653"/>
                  </a:ext>
                </a:extLst>
              </a:tr>
            </a:tbl>
          </a:graphicData>
        </a:graphic>
      </p:graphicFrame>
      <p:sp>
        <p:nvSpPr>
          <p:cNvPr id="16" name="Text Placeholder 2">
            <a:extLst>
              <a:ext uri="{FF2B5EF4-FFF2-40B4-BE49-F238E27FC236}">
                <a16:creationId xmlns:a16="http://schemas.microsoft.com/office/drawing/2014/main" id="{C9D4B760-1478-4A4D-8149-7718A89B9383}"/>
              </a:ext>
            </a:extLst>
          </p:cNvPr>
          <p:cNvSpPr>
            <a:spLocks noGrp="1"/>
          </p:cNvSpPr>
          <p:nvPr>
            <p:ph type="body" idx="1"/>
          </p:nvPr>
        </p:nvSpPr>
        <p:spPr>
          <a:xfrm>
            <a:off x="630238" y="1537175"/>
            <a:ext cx="6720132" cy="823912"/>
          </a:xfrm>
        </p:spPr>
        <p:txBody>
          <a:bodyPr>
            <a:normAutofit lnSpcReduction="10000"/>
          </a:bodyPr>
          <a:lstStyle/>
          <a:p>
            <a:r>
              <a:rPr lang="en-US" dirty="0"/>
              <a:t>Mr. Harris</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7" name="TextBox 16">
            <a:extLst>
              <a:ext uri="{FF2B5EF4-FFF2-40B4-BE49-F238E27FC236}">
                <a16:creationId xmlns:a16="http://schemas.microsoft.com/office/drawing/2014/main" id="{D30A52A4-B6EB-DB4E-8D1D-44A6D745791C}"/>
              </a:ext>
            </a:extLst>
          </p:cNvPr>
          <p:cNvSpPr txBox="1"/>
          <p:nvPr/>
        </p:nvSpPr>
        <p:spPr>
          <a:xfrm>
            <a:off x="260509" y="3282008"/>
            <a:ext cx="369332" cy="2110193"/>
          </a:xfrm>
          <a:prstGeom prst="rect">
            <a:avLst/>
          </a:prstGeom>
          <a:noFill/>
          <a:ln>
            <a:noFill/>
          </a:ln>
        </p:spPr>
        <p:txBody>
          <a:bodyPr vert="vert270" wrap="none" rtlCol="0">
            <a:spAutoFit/>
          </a:bodyPr>
          <a:lstStyle/>
          <a:p>
            <a:r>
              <a:rPr lang="en-US" sz="1200" b="1" dirty="0"/>
              <a:t>Coded Excerpts: Teacher’s Story</a:t>
            </a:r>
          </a:p>
        </p:txBody>
      </p:sp>
      <p:cxnSp>
        <p:nvCxnSpPr>
          <p:cNvPr id="18" name="Straight Arrow Connector 17">
            <a:extLst>
              <a:ext uri="{FF2B5EF4-FFF2-40B4-BE49-F238E27FC236}">
                <a16:creationId xmlns:a16="http://schemas.microsoft.com/office/drawing/2014/main" id="{9CB4791D-8E0C-404B-B5AE-88A6777EAAB1}"/>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4A1522-DEA3-6C43-B361-D38FEF0D31C5}"/>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spTree>
    <p:extLst>
      <p:ext uri="{BB962C8B-B14F-4D97-AF65-F5344CB8AC3E}">
        <p14:creationId xmlns:p14="http://schemas.microsoft.com/office/powerpoint/2010/main" val="218684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72F42C-1CC0-0147-A872-2A0E42F9E395}"/>
              </a:ext>
            </a:extLst>
          </p:cNvPr>
          <p:cNvSpPr>
            <a:spLocks noGrp="1"/>
          </p:cNvSpPr>
          <p:nvPr>
            <p:ph type="title"/>
          </p:nvPr>
        </p:nvSpPr>
        <p:spPr>
          <a:xfrm>
            <a:off x="629841" y="365126"/>
            <a:ext cx="7886700" cy="1325563"/>
          </a:xfrm>
        </p:spPr>
        <p:txBody>
          <a:bodyPr/>
          <a:lstStyle/>
          <a:p>
            <a:r>
              <a:rPr lang="en-US" dirty="0"/>
              <a:t>Mr. Harris: Teacher’s Story</a:t>
            </a:r>
          </a:p>
        </p:txBody>
      </p:sp>
      <p:pic>
        <p:nvPicPr>
          <p:cNvPr id="4" name="Picture 3">
            <a:extLst>
              <a:ext uri="{FF2B5EF4-FFF2-40B4-BE49-F238E27FC236}">
                <a16:creationId xmlns:a16="http://schemas.microsoft.com/office/drawing/2014/main" id="{89DF4571-783D-8541-80DD-77009E3A711C}"/>
              </a:ext>
            </a:extLst>
          </p:cNvPr>
          <p:cNvPicPr>
            <a:picLocks noChangeAspect="1"/>
          </p:cNvPicPr>
          <p:nvPr/>
        </p:nvPicPr>
        <p:blipFill>
          <a:blip r:embed="rId3">
            <a:alphaModFix amt="35000"/>
          </a:blip>
          <a:stretch>
            <a:fillRect/>
          </a:stretch>
        </p:blipFill>
        <p:spPr>
          <a:xfrm>
            <a:off x="0" y="1270000"/>
            <a:ext cx="9144000" cy="5588000"/>
          </a:xfrm>
          <a:prstGeom prst="rect">
            <a:avLst/>
          </a:prstGeom>
        </p:spPr>
      </p:pic>
      <p:sp>
        <p:nvSpPr>
          <p:cNvPr id="5" name="Rounded Rectangular Callout 4">
            <a:extLst>
              <a:ext uri="{FF2B5EF4-FFF2-40B4-BE49-F238E27FC236}">
                <a16:creationId xmlns:a16="http://schemas.microsoft.com/office/drawing/2014/main" id="{A2A811C0-0505-664C-9DA5-5BA65BE6C3BC}"/>
              </a:ext>
            </a:extLst>
          </p:cNvPr>
          <p:cNvSpPr/>
          <p:nvPr/>
        </p:nvSpPr>
        <p:spPr>
          <a:xfrm>
            <a:off x="3936161" y="365126"/>
            <a:ext cx="4894110" cy="3288323"/>
          </a:xfrm>
          <a:prstGeom prst="wedgeRoundRectCallout">
            <a:avLst>
              <a:gd name="adj1" fmla="val -51374"/>
              <a:gd name="adj2" fmla="val 69987"/>
              <a:gd name="adj3" fmla="val 16667"/>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“Just like teachers I talked about, I’m still worried about cutting content. Because I know NGSS talks about broad, and phenomena, and understanding conceptually, but even as I criticize others, I’m scared to cut content and spend more time going into depth, just because it’s a challenge.”</a:t>
            </a:r>
          </a:p>
        </p:txBody>
      </p:sp>
    </p:spTree>
    <p:extLst>
      <p:ext uri="{BB962C8B-B14F-4D97-AF65-F5344CB8AC3E}">
        <p14:creationId xmlns:p14="http://schemas.microsoft.com/office/powerpoint/2010/main" val="88537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normAutofit/>
          </a:bodyPr>
          <a:lstStyle/>
          <a:p>
            <a:r>
              <a:rPr lang="en-US" sz="4000" dirty="0"/>
              <a:t>Ms. Callahan: Teacher’s Story</a:t>
            </a:r>
          </a:p>
        </p:txBody>
      </p:sp>
      <p:sp>
        <p:nvSpPr>
          <p:cNvPr id="16" name="Text Placeholder 2">
            <a:extLst>
              <a:ext uri="{FF2B5EF4-FFF2-40B4-BE49-F238E27FC236}">
                <a16:creationId xmlns:a16="http://schemas.microsoft.com/office/drawing/2014/main" id="{C9D4B760-1478-4A4D-8149-7718A89B9383}"/>
              </a:ext>
            </a:extLst>
          </p:cNvPr>
          <p:cNvSpPr>
            <a:spLocks noGrp="1"/>
          </p:cNvSpPr>
          <p:nvPr>
            <p:ph type="body" idx="1"/>
          </p:nvPr>
        </p:nvSpPr>
        <p:spPr>
          <a:xfrm>
            <a:off x="630237" y="1537175"/>
            <a:ext cx="7762245" cy="823912"/>
          </a:xfrm>
        </p:spPr>
        <p:txBody>
          <a:bodyPr>
            <a:normAutofit lnSpcReduction="10000"/>
          </a:bodyPr>
          <a:lstStyle/>
          <a:p>
            <a:pPr algn="r"/>
            <a:r>
              <a:rPr lang="en-US" dirty="0"/>
              <a:t>Ms. Callahan</a:t>
            </a:r>
          </a:p>
          <a:p>
            <a:pPr>
              <a:spcBef>
                <a:spcPts val="400"/>
              </a:spcBef>
            </a:pPr>
            <a:r>
              <a:rPr lang="en-US" sz="1200" dirty="0"/>
              <a:t>low support for </a:t>
            </a:r>
          </a:p>
          <a:p>
            <a:pPr>
              <a:spcBef>
                <a:spcPts val="400"/>
              </a:spcBef>
            </a:pPr>
            <a:r>
              <a:rPr lang="en-US" sz="1200" dirty="0"/>
              <a:t>teaching </a:t>
            </a:r>
            <a:r>
              <a:rPr lang="en-US" sz="1200" i="1" dirty="0"/>
              <a:t>Carbon TIME</a:t>
            </a:r>
          </a:p>
        </p:txBody>
      </p:sp>
      <p:sp>
        <p:nvSpPr>
          <p:cNvPr id="17" name="TextBox 16">
            <a:extLst>
              <a:ext uri="{FF2B5EF4-FFF2-40B4-BE49-F238E27FC236}">
                <a16:creationId xmlns:a16="http://schemas.microsoft.com/office/drawing/2014/main" id="{D30A52A4-B6EB-DB4E-8D1D-44A6D745791C}"/>
              </a:ext>
            </a:extLst>
          </p:cNvPr>
          <p:cNvSpPr txBox="1"/>
          <p:nvPr/>
        </p:nvSpPr>
        <p:spPr>
          <a:xfrm>
            <a:off x="260509" y="3282008"/>
            <a:ext cx="369332" cy="2110193"/>
          </a:xfrm>
          <a:prstGeom prst="rect">
            <a:avLst/>
          </a:prstGeom>
          <a:noFill/>
          <a:ln>
            <a:noFill/>
          </a:ln>
        </p:spPr>
        <p:txBody>
          <a:bodyPr vert="vert270" wrap="none" rtlCol="0">
            <a:spAutoFit/>
          </a:bodyPr>
          <a:lstStyle/>
          <a:p>
            <a:r>
              <a:rPr lang="en-US" sz="1200" b="1" dirty="0"/>
              <a:t>Coded Excerpts: Teacher’s Story</a:t>
            </a:r>
          </a:p>
        </p:txBody>
      </p:sp>
      <p:cxnSp>
        <p:nvCxnSpPr>
          <p:cNvPr id="18" name="Straight Arrow Connector 17">
            <a:extLst>
              <a:ext uri="{FF2B5EF4-FFF2-40B4-BE49-F238E27FC236}">
                <a16:creationId xmlns:a16="http://schemas.microsoft.com/office/drawing/2014/main" id="{9CB4791D-8E0C-404B-B5AE-88A6777EAAB1}"/>
              </a:ext>
            </a:extLst>
          </p:cNvPr>
          <p:cNvCxnSpPr>
            <a:cxnSpLocks/>
          </p:cNvCxnSpPr>
          <p:nvPr/>
        </p:nvCxnSpPr>
        <p:spPr>
          <a:xfrm>
            <a:off x="1864409" y="197770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4A1522-DEA3-6C43-B361-D38FEF0D31C5}"/>
              </a:ext>
            </a:extLst>
          </p:cNvPr>
          <p:cNvSpPr txBox="1"/>
          <p:nvPr/>
        </p:nvSpPr>
        <p:spPr>
          <a:xfrm>
            <a:off x="6800636" y="189942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graphicFrame>
        <p:nvGraphicFramePr>
          <p:cNvPr id="10" name="Content Placeholder 5">
            <a:extLst>
              <a:ext uri="{FF2B5EF4-FFF2-40B4-BE49-F238E27FC236}">
                <a16:creationId xmlns:a16="http://schemas.microsoft.com/office/drawing/2014/main" id="{5108115D-6272-A844-8ABA-A219292DBAC4}"/>
              </a:ext>
            </a:extLst>
          </p:cNvPr>
          <p:cNvGraphicFramePr>
            <a:graphicFrameLocks noGrp="1"/>
          </p:cNvGraphicFramePr>
          <p:nvPr>
            <p:ph sz="half" idx="2"/>
            <p:extLst>
              <p:ext uri="{D42A27DB-BD31-4B8C-83A1-F6EECF244321}">
                <p14:modId xmlns:p14="http://schemas.microsoft.com/office/powerpoint/2010/main" val="3240364528"/>
              </p:ext>
            </p:extLst>
          </p:nvPr>
        </p:nvGraphicFramePr>
        <p:xfrm>
          <a:off x="630238" y="2505074"/>
          <a:ext cx="7886304" cy="3987798"/>
        </p:xfrm>
        <a:graphic>
          <a:graphicData uri="http://schemas.openxmlformats.org/drawingml/2006/table">
            <a:tbl>
              <a:tblPr firstRow="1" bandRow="1">
                <a:tableStyleId>{5940675A-B579-460E-94D1-54222C63F5DA}</a:tableStyleId>
              </a:tblPr>
              <a:tblGrid>
                <a:gridCol w="2628768">
                  <a:extLst>
                    <a:ext uri="{9D8B030D-6E8A-4147-A177-3AD203B41FA5}">
                      <a16:colId xmlns:a16="http://schemas.microsoft.com/office/drawing/2014/main" val="3140887049"/>
                    </a:ext>
                  </a:extLst>
                </a:gridCol>
                <a:gridCol w="2628768">
                  <a:extLst>
                    <a:ext uri="{9D8B030D-6E8A-4147-A177-3AD203B41FA5}">
                      <a16:colId xmlns:a16="http://schemas.microsoft.com/office/drawing/2014/main" val="1315931071"/>
                    </a:ext>
                  </a:extLst>
                </a:gridCol>
                <a:gridCol w="2628768">
                  <a:extLst>
                    <a:ext uri="{9D8B030D-6E8A-4147-A177-3AD203B41FA5}">
                      <a16:colId xmlns:a16="http://schemas.microsoft.com/office/drawing/2014/main" val="1843364036"/>
                    </a:ext>
                  </a:extLst>
                </a:gridCol>
              </a:tblGrid>
              <a:tr h="664633">
                <a:tc>
                  <a:txBody>
                    <a:bodyPr/>
                    <a:lstStyle/>
                    <a:p>
                      <a:endParaRPr lang="en-US" dirty="0"/>
                    </a:p>
                  </a:txBody>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1125392338"/>
                  </a:ext>
                </a:extLst>
              </a:tr>
              <a:tr h="664633">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1387901539"/>
                  </a:ext>
                </a:extLst>
              </a:tr>
              <a:tr h="664633">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504007940"/>
                  </a:ext>
                </a:extLst>
              </a:tr>
              <a:tr h="664633">
                <a:tc>
                  <a:txBody>
                    <a:bodyPr/>
                    <a:lstStyle/>
                    <a:p>
                      <a:endParaRPr lang="en-US" dirty="0"/>
                    </a:p>
                  </a:txBody>
                  <a:tcPr>
                    <a:noFill/>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1552997264"/>
                  </a:ext>
                </a:extLst>
              </a:tr>
              <a:tr h="664633">
                <a:tc>
                  <a:txBody>
                    <a:bodyPr/>
                    <a:lstStyle/>
                    <a:p>
                      <a:endParaRPr lang="en-US" dirty="0"/>
                    </a:p>
                  </a:txBody>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3891058276"/>
                  </a:ext>
                </a:extLst>
              </a:tr>
              <a:tr h="664633">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3"/>
                    </a:solidFill>
                  </a:tcPr>
                </a:tc>
                <a:extLst>
                  <a:ext uri="{0D108BD9-81ED-4DB2-BD59-A6C34878D82A}">
                    <a16:rowId xmlns:a16="http://schemas.microsoft.com/office/drawing/2014/main" val="2186600597"/>
                  </a:ext>
                </a:extLst>
              </a:tr>
            </a:tbl>
          </a:graphicData>
        </a:graphic>
      </p:graphicFrame>
    </p:spTree>
    <p:extLst>
      <p:ext uri="{BB962C8B-B14F-4D97-AF65-F5344CB8AC3E}">
        <p14:creationId xmlns:p14="http://schemas.microsoft.com/office/powerpoint/2010/main" val="2185017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E6785A-D9FC-8341-A267-D0A2882B90B9}"/>
              </a:ext>
            </a:extLst>
          </p:cNvPr>
          <p:cNvSpPr>
            <a:spLocks noGrp="1"/>
          </p:cNvSpPr>
          <p:nvPr>
            <p:ph type="title"/>
          </p:nvPr>
        </p:nvSpPr>
        <p:spPr>
          <a:xfrm>
            <a:off x="629841" y="365126"/>
            <a:ext cx="7886700" cy="1325563"/>
          </a:xfrm>
        </p:spPr>
        <p:txBody>
          <a:bodyPr>
            <a:normAutofit/>
          </a:bodyPr>
          <a:lstStyle/>
          <a:p>
            <a:r>
              <a:rPr lang="en-US" sz="4000" dirty="0"/>
              <a:t>Ms. Callahan: Teacher’s Story</a:t>
            </a:r>
          </a:p>
        </p:txBody>
      </p:sp>
      <p:pic>
        <p:nvPicPr>
          <p:cNvPr id="4" name="Picture 3">
            <a:extLst>
              <a:ext uri="{FF2B5EF4-FFF2-40B4-BE49-F238E27FC236}">
                <a16:creationId xmlns:a16="http://schemas.microsoft.com/office/drawing/2014/main" id="{3B70040E-8DE9-DF46-8BFB-507CF45CE9A3}"/>
              </a:ext>
            </a:extLst>
          </p:cNvPr>
          <p:cNvPicPr>
            <a:picLocks noChangeAspect="1"/>
          </p:cNvPicPr>
          <p:nvPr/>
        </p:nvPicPr>
        <p:blipFill>
          <a:blip r:embed="rId3">
            <a:alphaModFix amt="35000"/>
          </a:blip>
          <a:stretch>
            <a:fillRect/>
          </a:stretch>
        </p:blipFill>
        <p:spPr>
          <a:xfrm>
            <a:off x="0" y="1287517"/>
            <a:ext cx="9144000" cy="5570483"/>
          </a:xfrm>
          <a:prstGeom prst="rect">
            <a:avLst/>
          </a:prstGeom>
        </p:spPr>
      </p:pic>
      <p:sp>
        <p:nvSpPr>
          <p:cNvPr id="5" name="Rounded Rectangular Callout 4">
            <a:extLst>
              <a:ext uri="{FF2B5EF4-FFF2-40B4-BE49-F238E27FC236}">
                <a16:creationId xmlns:a16="http://schemas.microsoft.com/office/drawing/2014/main" id="{9EC6DB04-296C-0C48-9A07-160104AF27D0}"/>
              </a:ext>
            </a:extLst>
          </p:cNvPr>
          <p:cNvSpPr/>
          <p:nvPr/>
        </p:nvSpPr>
        <p:spPr>
          <a:xfrm>
            <a:off x="240598" y="1565031"/>
            <a:ext cx="7232864" cy="2507727"/>
          </a:xfrm>
          <a:prstGeom prst="wedgeRoundRectCallout">
            <a:avLst>
              <a:gd name="adj1" fmla="val 56659"/>
              <a:gd name="adj2" fmla="val 84003"/>
              <a:gd name="adj3" fmla="val 16667"/>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 always taught units on photosynthesis and respiration, but never really put it at much past ‘then let’s understand electron transport chain.’ So I think this emphasis on really understanding this universe, how things grow, how things change, how things are alive and how they’re not, that happens through </a:t>
            </a:r>
            <a:r>
              <a:rPr lang="en-US" sz="2000" b="1" i="1" dirty="0">
                <a:solidFill>
                  <a:schemeClr val="tx1"/>
                </a:solidFill>
              </a:rPr>
              <a:t>Carbon TIME - </a:t>
            </a:r>
            <a:r>
              <a:rPr lang="en-US" sz="2000" b="1" dirty="0">
                <a:solidFill>
                  <a:schemeClr val="tx1"/>
                </a:solidFill>
              </a:rPr>
              <a:t>is something that I didn’t teach before.”</a:t>
            </a:r>
          </a:p>
        </p:txBody>
      </p:sp>
    </p:spTree>
    <p:extLst>
      <p:ext uri="{BB962C8B-B14F-4D97-AF65-F5344CB8AC3E}">
        <p14:creationId xmlns:p14="http://schemas.microsoft.com/office/powerpoint/2010/main" val="1378532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lumMod val="75000"/>
                      </a:schemeClr>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FDB641D8-F19A-674F-9A3A-2DED6B2C7B6D}"/>
              </a:ext>
            </a:extLst>
          </p:cNvPr>
          <p:cNvGraphicFramePr>
            <a:graphicFrameLocks noGrp="1"/>
          </p:cNvGraphicFramePr>
          <p:nvPr>
            <p:extLst/>
          </p:nvPr>
        </p:nvGraphicFramePr>
        <p:xfrm>
          <a:off x="628650" y="4385945"/>
          <a:ext cx="7886700" cy="124968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2528604087"/>
                    </a:ext>
                  </a:extLst>
                </a:gridCol>
                <a:gridCol w="1860839">
                  <a:extLst>
                    <a:ext uri="{9D8B030D-6E8A-4147-A177-3AD203B41FA5}">
                      <a16:colId xmlns:a16="http://schemas.microsoft.com/office/drawing/2014/main" val="4018651161"/>
                    </a:ext>
                  </a:extLst>
                </a:gridCol>
                <a:gridCol w="2202872">
                  <a:extLst>
                    <a:ext uri="{9D8B030D-6E8A-4147-A177-3AD203B41FA5}">
                      <a16:colId xmlns:a16="http://schemas.microsoft.com/office/drawing/2014/main" val="173384504"/>
                    </a:ext>
                  </a:extLst>
                </a:gridCol>
                <a:gridCol w="1851314">
                  <a:extLst>
                    <a:ext uri="{9D8B030D-6E8A-4147-A177-3AD203B41FA5}">
                      <a16:colId xmlns:a16="http://schemas.microsoft.com/office/drawing/2014/main" val="3277834915"/>
                    </a:ext>
                  </a:extLst>
                </a:gridCol>
              </a:tblGrid>
              <a:tr h="370840">
                <a:tc>
                  <a:txBody>
                    <a:bodyPr/>
                    <a:lstStyle/>
                    <a:p>
                      <a:r>
                        <a:rPr lang="en-US" dirty="0"/>
                        <a:t>T Frame: </a:t>
                      </a:r>
                      <a:r>
                        <a:rPr lang="en-US" sz="1600" dirty="0"/>
                        <a:t>Motivation vs. Mastery</a:t>
                      </a:r>
                    </a:p>
                  </a:txBody>
                  <a:tcPr>
                    <a:noFill/>
                  </a:tcPr>
                </a:tc>
                <a:tc>
                  <a:txBody>
                    <a:bodyPr/>
                    <a:lstStyle/>
                    <a:p>
                      <a:endParaRPr lang="en-US" sz="1800" kern="1200" dirty="0">
                        <a:solidFill>
                          <a:schemeClr val="tx1"/>
                        </a:solidFill>
                        <a:latin typeface="+mn-lt"/>
                        <a:ea typeface="+mn-ea"/>
                        <a:cs typeface="+mn-cs"/>
                      </a:endParaRPr>
                    </a:p>
                  </a:txBody>
                  <a:tcPr>
                    <a:solidFill>
                      <a:schemeClr val="accent4">
                        <a:lumMod val="20000"/>
                        <a:lumOff val="80000"/>
                      </a:schemeClr>
                    </a:solidFill>
                  </a:tcPr>
                </a:tc>
                <a:tc>
                  <a:txBody>
                    <a:bodyPr/>
                    <a:lstStyle/>
                    <a:p>
                      <a:endParaRPr lang="en-US" dirty="0"/>
                    </a:p>
                  </a:txBody>
                  <a:tcPr>
                    <a:solidFill>
                      <a:schemeClr val="accent4">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4">
                        <a:lumMod val="75000"/>
                      </a:schemeClr>
                    </a:solidFill>
                  </a:tcPr>
                </a:tc>
                <a:extLst>
                  <a:ext uri="{0D108BD9-81ED-4DB2-BD59-A6C34878D82A}">
                    <a16:rowId xmlns:a16="http://schemas.microsoft.com/office/drawing/2014/main" val="23294065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 Frame: Teacher’s Story</a:t>
                      </a:r>
                    </a:p>
                  </a:txBody>
                  <a:tcPr>
                    <a:noFill/>
                  </a:tcPr>
                </a:tc>
                <a:tc>
                  <a:txBody>
                    <a:bodyPr/>
                    <a:lstStyle/>
                    <a:p>
                      <a:endParaRPr lang="en-US" sz="1800" kern="1200" dirty="0">
                        <a:solidFill>
                          <a:schemeClr val="tx1"/>
                        </a:solidFill>
                        <a:latin typeface="+mn-lt"/>
                        <a:ea typeface="+mn-ea"/>
                        <a:cs typeface="+mn-cs"/>
                      </a:endParaRPr>
                    </a:p>
                  </a:txBody>
                  <a:tcPr>
                    <a:solidFill>
                      <a:schemeClr val="accent3">
                        <a:lumMod val="20000"/>
                        <a:lumOff val="80000"/>
                      </a:schemeClr>
                    </a:solidFill>
                  </a:tcPr>
                </a:tc>
                <a:tc>
                  <a:txBody>
                    <a:bodyPr/>
                    <a:lstStyle/>
                    <a:p>
                      <a:endParaRPr lang="en-US" dirty="0"/>
                    </a:p>
                  </a:txBody>
                  <a:tcPr>
                    <a:solidFill>
                      <a:schemeClr val="accent3">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3"/>
                    </a:solidFill>
                  </a:tcPr>
                </a:tc>
                <a:extLst>
                  <a:ext uri="{0D108BD9-81ED-4DB2-BD59-A6C34878D82A}">
                    <a16:rowId xmlns:a16="http://schemas.microsoft.com/office/drawing/2014/main" val="3244355425"/>
                  </a:ext>
                </a:extLst>
              </a:tr>
            </a:tbl>
          </a:graphicData>
        </a:graphic>
      </p:graphicFrame>
      <p:sp>
        <p:nvSpPr>
          <p:cNvPr id="7" name="TextBox 6">
            <a:extLst>
              <a:ext uri="{FF2B5EF4-FFF2-40B4-BE49-F238E27FC236}">
                <a16:creationId xmlns:a16="http://schemas.microsoft.com/office/drawing/2014/main" id="{12E31EE1-EC50-7B49-B34A-2966BBDBB5D9}"/>
              </a:ext>
            </a:extLst>
          </p:cNvPr>
          <p:cNvSpPr txBox="1"/>
          <p:nvPr/>
        </p:nvSpPr>
        <p:spPr>
          <a:xfrm>
            <a:off x="627725" y="5679678"/>
            <a:ext cx="2022230" cy="461665"/>
          </a:xfrm>
          <a:prstGeom prst="rect">
            <a:avLst/>
          </a:prstGeom>
          <a:noFill/>
          <a:ln w="38100">
            <a:solidFill>
              <a:srgbClr val="00B0F0"/>
            </a:solidFill>
          </a:ln>
        </p:spPr>
        <p:txBody>
          <a:bodyPr wrap="square" rtlCol="0">
            <a:spAutoFit/>
          </a:bodyPr>
          <a:lstStyle/>
          <a:p>
            <a:r>
              <a:rPr lang="en-US" sz="2400" dirty="0"/>
              <a:t>Mr. Harris</a:t>
            </a:r>
          </a:p>
        </p:txBody>
      </p:sp>
      <p:sp>
        <p:nvSpPr>
          <p:cNvPr id="8" name="TextBox 7">
            <a:extLst>
              <a:ext uri="{FF2B5EF4-FFF2-40B4-BE49-F238E27FC236}">
                <a16:creationId xmlns:a16="http://schemas.microsoft.com/office/drawing/2014/main" id="{FB4CD063-9D6A-4143-AD0B-31BF3B5DF1CB}"/>
              </a:ext>
            </a:extLst>
          </p:cNvPr>
          <p:cNvSpPr txBox="1"/>
          <p:nvPr/>
        </p:nvSpPr>
        <p:spPr>
          <a:xfrm>
            <a:off x="628650" y="6262041"/>
            <a:ext cx="2022230" cy="461665"/>
          </a:xfrm>
          <a:prstGeom prst="rect">
            <a:avLst/>
          </a:prstGeom>
          <a:noFill/>
          <a:ln w="38100">
            <a:solidFill>
              <a:schemeClr val="tx1"/>
            </a:solidFill>
          </a:ln>
        </p:spPr>
        <p:txBody>
          <a:bodyPr wrap="square" rtlCol="0">
            <a:spAutoFit/>
          </a:bodyPr>
          <a:lstStyle/>
          <a:p>
            <a:r>
              <a:rPr lang="en-US" sz="2400" dirty="0"/>
              <a:t>Ms. Callahan</a:t>
            </a:r>
          </a:p>
        </p:txBody>
      </p:sp>
      <p:sp>
        <p:nvSpPr>
          <p:cNvPr id="9" name="Rectangle 8">
            <a:extLst>
              <a:ext uri="{FF2B5EF4-FFF2-40B4-BE49-F238E27FC236}">
                <a16:creationId xmlns:a16="http://schemas.microsoft.com/office/drawing/2014/main" id="{105E3ED6-601D-814D-9A0C-F869D36ED04B}"/>
              </a:ext>
            </a:extLst>
          </p:cNvPr>
          <p:cNvSpPr/>
          <p:nvPr/>
        </p:nvSpPr>
        <p:spPr>
          <a:xfrm>
            <a:off x="4466490" y="2444262"/>
            <a:ext cx="2870688"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EBCCBE-8BC4-B34A-BAB8-EC0FF884E579}"/>
              </a:ext>
            </a:extLst>
          </p:cNvPr>
          <p:cNvSpPr/>
          <p:nvPr/>
        </p:nvSpPr>
        <p:spPr>
          <a:xfrm>
            <a:off x="5644662" y="2444262"/>
            <a:ext cx="2870688"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4E59DD-01FD-AF46-A807-A75397C321CE}"/>
              </a:ext>
            </a:extLst>
          </p:cNvPr>
          <p:cNvSpPr/>
          <p:nvPr/>
        </p:nvSpPr>
        <p:spPr>
          <a:xfrm>
            <a:off x="3687449" y="3761311"/>
            <a:ext cx="2399625"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0B8020-EFB7-0D4C-9E56-0671946DDD33}"/>
              </a:ext>
            </a:extLst>
          </p:cNvPr>
          <p:cNvSpPr/>
          <p:nvPr/>
        </p:nvSpPr>
        <p:spPr>
          <a:xfrm>
            <a:off x="3463370" y="3110328"/>
            <a:ext cx="2181291"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078333-728F-E943-B048-B8DEA87EFB7F}"/>
              </a:ext>
            </a:extLst>
          </p:cNvPr>
          <p:cNvSpPr/>
          <p:nvPr/>
        </p:nvSpPr>
        <p:spPr>
          <a:xfrm>
            <a:off x="5456551" y="3144462"/>
            <a:ext cx="3057999"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F00912-C4B4-854E-8DEC-75976451CA90}"/>
              </a:ext>
            </a:extLst>
          </p:cNvPr>
          <p:cNvSpPr/>
          <p:nvPr/>
        </p:nvSpPr>
        <p:spPr>
          <a:xfrm>
            <a:off x="4153567" y="4357817"/>
            <a:ext cx="2870688"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659FE1-81EB-214F-AA56-B3501ED0A322}"/>
              </a:ext>
            </a:extLst>
          </p:cNvPr>
          <p:cNvSpPr/>
          <p:nvPr/>
        </p:nvSpPr>
        <p:spPr>
          <a:xfrm>
            <a:off x="4220517" y="5018391"/>
            <a:ext cx="2870688" cy="63304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4C75BC-CF8D-BA45-A8CE-821149600BC4}"/>
              </a:ext>
            </a:extLst>
          </p:cNvPr>
          <p:cNvSpPr/>
          <p:nvPr/>
        </p:nvSpPr>
        <p:spPr>
          <a:xfrm>
            <a:off x="6400800" y="4356654"/>
            <a:ext cx="2113750"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E5E1F9-383A-A743-A500-EDE4F3EDB8AC}"/>
              </a:ext>
            </a:extLst>
          </p:cNvPr>
          <p:cNvSpPr/>
          <p:nvPr/>
        </p:nvSpPr>
        <p:spPr>
          <a:xfrm>
            <a:off x="6682154" y="5015471"/>
            <a:ext cx="1832396"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60EFA4-EC13-BA4E-AA84-854AEE713BA2}"/>
              </a:ext>
            </a:extLst>
          </p:cNvPr>
          <p:cNvSpPr/>
          <p:nvPr/>
        </p:nvSpPr>
        <p:spPr>
          <a:xfrm>
            <a:off x="5890846" y="3785919"/>
            <a:ext cx="2623704" cy="63304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28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8" grpId="0" animBg="1"/>
      <p:bldP spid="16" grpId="0" animBg="1"/>
      <p:bldP spid="17"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5F06157-6D6E-7A42-B02F-6E49523CED64}"/>
              </a:ext>
            </a:extLst>
          </p:cNvPr>
          <p:cNvSpPr>
            <a:spLocks noGrp="1"/>
          </p:cNvSpPr>
          <p:nvPr>
            <p:ph type="title"/>
          </p:nvPr>
        </p:nvSpPr>
        <p:spPr>
          <a:xfrm>
            <a:off x="1135719" y="513612"/>
            <a:ext cx="7420599" cy="1031216"/>
          </a:xfrm>
        </p:spPr>
        <p:txBody>
          <a:bodyPr anchor="b">
            <a:normAutofit/>
          </a:bodyPr>
          <a:lstStyle/>
          <a:p>
            <a:r>
              <a:rPr lang="en-US" dirty="0">
                <a:solidFill>
                  <a:schemeClr val="tx1">
                    <a:lumMod val="65000"/>
                    <a:lumOff val="35000"/>
                  </a:schemeClr>
                </a:solidFill>
              </a:rPr>
              <a:t>Implications</a:t>
            </a:r>
          </a:p>
        </p:txBody>
      </p:sp>
      <p:pic>
        <p:nvPicPr>
          <p:cNvPr id="17" name="Picture 16">
            <a:extLst>
              <a:ext uri="{FF2B5EF4-FFF2-40B4-BE49-F238E27FC236}">
                <a16:creationId xmlns:a16="http://schemas.microsoft.com/office/drawing/2014/main" id="{F240DE21-F695-6E43-A388-C500A1A69F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93608" y="2589086"/>
            <a:ext cx="3686258" cy="2755478"/>
          </a:xfrm>
          <a:prstGeom prst="rect">
            <a:avLst/>
          </a:prstGeom>
        </p:spPr>
      </p:pic>
      <p:sp>
        <p:nvSpPr>
          <p:cNvPr id="22" name="Freeform: Shape 21">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24" name="Freeform: Shape 23">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E031EB09-F4D0-4D42-8349-680015D67DF2}"/>
              </a:ext>
            </a:extLst>
          </p:cNvPr>
          <p:cNvSpPr>
            <a:spLocks noGrp="1"/>
          </p:cNvSpPr>
          <p:nvPr>
            <p:ph idx="1"/>
          </p:nvPr>
        </p:nvSpPr>
        <p:spPr>
          <a:xfrm>
            <a:off x="6099575" y="513612"/>
            <a:ext cx="2456751" cy="5537073"/>
          </a:xfrm>
        </p:spPr>
        <p:txBody>
          <a:bodyPr anchor="ctr">
            <a:normAutofit/>
          </a:bodyPr>
          <a:lstStyle/>
          <a:p>
            <a:pPr marL="0" indent="0" algn="r">
              <a:lnSpc>
                <a:spcPct val="100000"/>
              </a:lnSpc>
              <a:buNone/>
            </a:pPr>
            <a:r>
              <a:rPr lang="en-US" i="1" dirty="0"/>
              <a:t>How can we use the “3 legs of the stool” to help shift teachers’ practice toward 3-dimensional engagement with natural phenomena?</a:t>
            </a:r>
          </a:p>
        </p:txBody>
      </p:sp>
    </p:spTree>
    <p:extLst>
      <p:ext uri="{BB962C8B-B14F-4D97-AF65-F5344CB8AC3E}">
        <p14:creationId xmlns:p14="http://schemas.microsoft.com/office/powerpoint/2010/main" val="4177123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2FEB-3B03-C444-B90B-935EA5E5B50A}"/>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Continuing Data Analysis</a:t>
            </a:r>
          </a:p>
        </p:txBody>
      </p:sp>
      <p:sp>
        <p:nvSpPr>
          <p:cNvPr id="3" name="Content Placeholder 2">
            <a:extLst>
              <a:ext uri="{FF2B5EF4-FFF2-40B4-BE49-F238E27FC236}">
                <a16:creationId xmlns:a16="http://schemas.microsoft.com/office/drawing/2014/main" id="{C27A0FC5-8C24-DA4A-8EA2-37F27C84AC48}"/>
              </a:ext>
            </a:extLst>
          </p:cNvPr>
          <p:cNvSpPr>
            <a:spLocks noGrp="1"/>
          </p:cNvSpPr>
          <p:nvPr>
            <p:ph idx="1"/>
          </p:nvPr>
        </p:nvSpPr>
        <p:spPr/>
        <p:txBody>
          <a:bodyPr/>
          <a:lstStyle/>
          <a:p>
            <a:r>
              <a:rPr lang="en-US" dirty="0"/>
              <a:t>Comparing interviews for teachers within “the same” local context (together in schools/districts)</a:t>
            </a:r>
          </a:p>
          <a:p>
            <a:pPr lvl="1"/>
            <a:r>
              <a:rPr lang="en-US" dirty="0"/>
              <a:t>46 of 70 teacher interviews represent 14 districts</a:t>
            </a:r>
          </a:p>
          <a:p>
            <a:r>
              <a:rPr lang="en-US" dirty="0"/>
              <a:t>Cross-data set analyses: Network Teacher Surveys and Case Study Teacher data sets</a:t>
            </a:r>
          </a:p>
          <a:p>
            <a:r>
              <a:rPr lang="en-US" dirty="0"/>
              <a:t>Toward development of teacher progressions: classroom discourse and teacher knowledge and framing</a:t>
            </a:r>
          </a:p>
          <a:p>
            <a:endParaRPr lang="en-US" dirty="0"/>
          </a:p>
        </p:txBody>
      </p:sp>
    </p:spTree>
    <p:extLst>
      <p:ext uri="{BB962C8B-B14F-4D97-AF65-F5344CB8AC3E}">
        <p14:creationId xmlns:p14="http://schemas.microsoft.com/office/powerpoint/2010/main" val="20706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755" y="1350943"/>
            <a:ext cx="8308460" cy="1943844"/>
          </a:xfrm>
        </p:spPr>
        <p:txBody>
          <a:bodyPr>
            <a:noAutofit/>
          </a:bodyPr>
          <a:lstStyle/>
          <a:p>
            <a:r>
              <a:rPr lang="en-US" sz="3600" i="1" dirty="0">
                <a:latin typeface="Calibri (HEADINGS)"/>
                <a:cs typeface="Calibri (HEADINGS)"/>
              </a:rPr>
              <a:t>Thank you! </a:t>
            </a:r>
            <a:br>
              <a:rPr lang="en-US" sz="3600" i="1" dirty="0">
                <a:latin typeface="Calibri (HEADINGS)"/>
                <a:cs typeface="Calibri (HEADINGS)"/>
              </a:rPr>
            </a:br>
            <a:r>
              <a:rPr lang="en-US" sz="3600" i="1" dirty="0">
                <a:latin typeface="Calibri (HEADINGS)"/>
                <a:cs typeface="Calibri (HEADINGS)"/>
              </a:rPr>
              <a:t>We welcome your discussion and questions.</a:t>
            </a:r>
            <a:r>
              <a:rPr lang="en-US" sz="3600" i="1" dirty="0"/>
              <a:t> </a:t>
            </a:r>
            <a:br>
              <a:rPr lang="en-US" sz="3600" i="1" dirty="0"/>
            </a:br>
            <a:endParaRPr lang="en-US" sz="3600" i="1" dirty="0">
              <a:latin typeface="Calibri (HEADINGS)"/>
              <a:cs typeface="Calibri (HEADINGS)"/>
            </a:endParaRP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13" name="Picture 12"/>
          <p:cNvPicPr>
            <a:picLocks noChangeAspect="1"/>
          </p:cNvPicPr>
          <p:nvPr/>
        </p:nvPicPr>
        <p:blipFill>
          <a:blip r:embed="rId5"/>
          <a:stretch>
            <a:fillRect/>
          </a:stretch>
        </p:blipFill>
        <p:spPr>
          <a:xfrm>
            <a:off x="2690810" y="5565051"/>
            <a:ext cx="665908" cy="1168259"/>
          </a:xfrm>
          <a:prstGeom prst="rect">
            <a:avLst/>
          </a:prstGeom>
        </p:spPr>
      </p:pic>
      <p:pic>
        <p:nvPicPr>
          <p:cNvPr id="14" name="Picture 13"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15" name="Picture 14"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6" name="Picture 15"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7" name="Picture 16">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18" name="Picture 17"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19" name="Picture 1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
        <p:nvSpPr>
          <p:cNvPr id="7" name="Subtitle 6">
            <a:extLst>
              <a:ext uri="{FF2B5EF4-FFF2-40B4-BE49-F238E27FC236}">
                <a16:creationId xmlns:a16="http://schemas.microsoft.com/office/drawing/2014/main" id="{F42DF71B-8890-0E44-A1E7-F46113382891}"/>
              </a:ext>
            </a:extLst>
          </p:cNvPr>
          <p:cNvSpPr>
            <a:spLocks noGrp="1"/>
          </p:cNvSpPr>
          <p:nvPr>
            <p:ph type="subTitle" idx="1"/>
          </p:nvPr>
        </p:nvSpPr>
        <p:spPr>
          <a:xfrm>
            <a:off x="949569" y="3602038"/>
            <a:ext cx="7274243" cy="931078"/>
          </a:xfrm>
          <a:solidFill>
            <a:schemeClr val="accent6">
              <a:lumMod val="20000"/>
              <a:lumOff val="80000"/>
            </a:schemeClr>
          </a:solidFill>
          <a:ln>
            <a:solidFill>
              <a:schemeClr val="tx1"/>
            </a:solidFill>
          </a:ln>
        </p:spPr>
        <p:txBody>
          <a:bodyPr anchor="ctr">
            <a:normAutofit/>
          </a:bodyPr>
          <a:lstStyle/>
          <a:p>
            <a:r>
              <a:rPr lang="en-US" sz="4400" b="1" dirty="0"/>
              <a:t>http://</a:t>
            </a:r>
            <a:r>
              <a:rPr lang="en-US" sz="4400" b="1" dirty="0" err="1"/>
              <a:t>carbontime.bscs.org</a:t>
            </a:r>
            <a:endParaRPr lang="en-US" sz="4400" b="1" dirty="0"/>
          </a:p>
        </p:txBody>
      </p:sp>
    </p:spTree>
    <p:extLst>
      <p:ext uri="{BB962C8B-B14F-4D97-AF65-F5344CB8AC3E}">
        <p14:creationId xmlns:p14="http://schemas.microsoft.com/office/powerpoint/2010/main" val="2750819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EB93D9-7A04-6E4D-BF28-F7889EBD5E95}"/>
              </a:ext>
            </a:extLst>
          </p:cNvPr>
          <p:cNvSpPr>
            <a:spLocks noGrp="1"/>
          </p:cNvSpPr>
          <p:nvPr>
            <p:ph type="title"/>
          </p:nvPr>
        </p:nvSpPr>
        <p:spPr/>
        <p:txBody>
          <a:bodyPr/>
          <a:lstStyle/>
          <a:p>
            <a:r>
              <a:rPr lang="en-US" dirty="0"/>
              <a:t>References</a:t>
            </a:r>
          </a:p>
        </p:txBody>
      </p:sp>
      <p:sp>
        <p:nvSpPr>
          <p:cNvPr id="8" name="Content Placeholder 7">
            <a:extLst>
              <a:ext uri="{FF2B5EF4-FFF2-40B4-BE49-F238E27FC236}">
                <a16:creationId xmlns:a16="http://schemas.microsoft.com/office/drawing/2014/main" id="{D049A1AC-86AA-3D41-9322-9102E0F330A1}"/>
              </a:ext>
            </a:extLst>
          </p:cNvPr>
          <p:cNvSpPr>
            <a:spLocks noGrp="1"/>
          </p:cNvSpPr>
          <p:nvPr>
            <p:ph idx="1"/>
          </p:nvPr>
        </p:nvSpPr>
        <p:spPr/>
        <p:txBody>
          <a:bodyPr>
            <a:normAutofit fontScale="55000" lnSpcReduction="20000"/>
          </a:bodyPr>
          <a:lstStyle/>
          <a:p>
            <a:r>
              <a:rPr lang="en-US" dirty="0"/>
              <a:t>Danielson, C. (2014). The framework for teaching evaluation instrument, 2013 edition. The Danielson Group. Retrieved from www. </a:t>
            </a:r>
            <a:r>
              <a:rPr lang="en-US" dirty="0" err="1"/>
              <a:t>danielsongroup.org</a:t>
            </a:r>
            <a:endParaRPr lang="en-US" dirty="0"/>
          </a:p>
          <a:p>
            <a:r>
              <a:rPr lang="en-US" dirty="0"/>
              <a:t>Jackson, P. W. (1990). </a:t>
            </a:r>
            <a:r>
              <a:rPr lang="en-US" i="1" dirty="0"/>
              <a:t>Life in classrooms</a:t>
            </a:r>
            <a:r>
              <a:rPr lang="en-US" dirty="0"/>
              <a:t>. Teachers College Press.</a:t>
            </a:r>
          </a:p>
          <a:p>
            <a:r>
              <a:rPr lang="en-US" dirty="0"/>
              <a:t>Kennedy, M. (2016). Parsing the practice of teaching. Journal of Teacher Education, 67(1), 6–17.</a:t>
            </a:r>
          </a:p>
          <a:p>
            <a:r>
              <a:rPr lang="en-US" dirty="0"/>
              <a:t>Johnson, S. M., Kraft, M. A. &amp; </a:t>
            </a:r>
            <a:r>
              <a:rPr lang="en-US" dirty="0" err="1"/>
              <a:t>Papay</a:t>
            </a:r>
            <a:r>
              <a:rPr lang="en-US" dirty="0"/>
              <a:t>, J. P. (2012). How context matters in high-need schools: The effects of teachers’ working conditions on their professional satisfaction and their students’ achievement. </a:t>
            </a:r>
            <a:r>
              <a:rPr lang="en-US" i="1" dirty="0"/>
              <a:t>Teachers College Record, 114</a:t>
            </a:r>
            <a:r>
              <a:rPr lang="en-US" dirty="0"/>
              <a:t>(10), 1–39</a:t>
            </a:r>
            <a:r>
              <a:rPr lang="en-US" i="1" dirty="0"/>
              <a:t>.</a:t>
            </a:r>
            <a:endParaRPr lang="en-US" dirty="0"/>
          </a:p>
          <a:p>
            <a:r>
              <a:rPr lang="en-US" dirty="0"/>
              <a:t>Russ, R. S., Lee, V. R., &amp; </a:t>
            </a:r>
            <a:r>
              <a:rPr lang="en-US" dirty="0" err="1"/>
              <a:t>Sherin</a:t>
            </a:r>
            <a:r>
              <a:rPr lang="en-US" dirty="0"/>
              <a:t>, B. L. (2012). Framing in cognitive clinical interviews about intuitive science knowledge: Dynamic student understandings of the discourse interaction. </a:t>
            </a:r>
            <a:r>
              <a:rPr lang="en-US" i="1" dirty="0"/>
              <a:t>Science Education</a:t>
            </a:r>
            <a:r>
              <a:rPr lang="en-US" dirty="0"/>
              <a:t>, </a:t>
            </a:r>
            <a:r>
              <a:rPr lang="en-US" i="1" dirty="0"/>
              <a:t>96</a:t>
            </a:r>
            <a:r>
              <a:rPr lang="en-US" dirty="0"/>
              <a:t>(4), 573-599.</a:t>
            </a:r>
          </a:p>
          <a:p>
            <a:r>
              <a:rPr lang="en-US" dirty="0"/>
              <a:t>Spillane, J. P., Diamond, J. B., Walker, L. J., Halverson, R., &amp; </a:t>
            </a:r>
            <a:r>
              <a:rPr lang="en-US" dirty="0" err="1"/>
              <a:t>Jita</a:t>
            </a:r>
            <a:r>
              <a:rPr lang="en-US" dirty="0"/>
              <a:t>, L. (2001). Urban school leadership for elementary science instruction: Identifying and activating resources in an undervalued school subject. </a:t>
            </a:r>
            <a:r>
              <a:rPr lang="en-US" i="1" dirty="0"/>
              <a:t>Journal of Research in Science Teaching</a:t>
            </a:r>
            <a:r>
              <a:rPr lang="en-US" dirty="0"/>
              <a:t>, </a:t>
            </a:r>
            <a:r>
              <a:rPr lang="en-US" i="1" dirty="0"/>
              <a:t>38</a:t>
            </a:r>
            <a:r>
              <a:rPr lang="en-US" dirty="0"/>
              <a:t>(8), 918-940.</a:t>
            </a:r>
          </a:p>
          <a:p>
            <a:r>
              <a:rPr lang="en-US" dirty="0"/>
              <a:t>Van </a:t>
            </a:r>
            <a:r>
              <a:rPr lang="en-US" dirty="0" err="1"/>
              <a:t>Driel</a:t>
            </a:r>
            <a:r>
              <a:rPr lang="en-US" dirty="0"/>
              <a:t>, J. H., </a:t>
            </a:r>
            <a:r>
              <a:rPr lang="en-US" dirty="0" err="1"/>
              <a:t>Beijaard</a:t>
            </a:r>
            <a:r>
              <a:rPr lang="en-US" dirty="0"/>
              <a:t>, D., &amp; </a:t>
            </a:r>
            <a:r>
              <a:rPr lang="en-US" dirty="0" err="1"/>
              <a:t>Verloop</a:t>
            </a:r>
            <a:r>
              <a:rPr lang="en-US" dirty="0"/>
              <a:t>, N. (2001). Professional development and reform in science education: The role of teachers' practical knowledge. Journal of Research in Science Teaching, 38(2), 137–158.</a:t>
            </a:r>
          </a:p>
          <a:p>
            <a:r>
              <a:rPr lang="en-US" dirty="0"/>
              <a:t>Wenger, E. (1998). </a:t>
            </a:r>
            <a:r>
              <a:rPr lang="en-US" i="1" dirty="0"/>
              <a:t>Communities of practice: Learning, meaning, and identity</a:t>
            </a:r>
            <a:r>
              <a:rPr lang="en-US" dirty="0"/>
              <a:t>. Cambridge: Cambridge University Press.</a:t>
            </a:r>
          </a:p>
          <a:p>
            <a:endParaRPr lang="en-US" dirty="0"/>
          </a:p>
        </p:txBody>
      </p:sp>
    </p:spTree>
    <p:extLst>
      <p:ext uri="{BB962C8B-B14F-4D97-AF65-F5344CB8AC3E}">
        <p14:creationId xmlns:p14="http://schemas.microsoft.com/office/powerpoint/2010/main" val="335259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7764-459A-1246-9292-15F42AA4C5C1}"/>
              </a:ext>
            </a:extLst>
          </p:cNvPr>
          <p:cNvSpPr>
            <a:spLocks noGrp="1"/>
          </p:cNvSpPr>
          <p:nvPr>
            <p:ph type="title"/>
          </p:nvPr>
        </p:nvSpPr>
        <p:spPr>
          <a:solidFill>
            <a:schemeClr val="tx1">
              <a:lumMod val="65000"/>
              <a:lumOff val="35000"/>
            </a:schemeClr>
          </a:solidFill>
        </p:spPr>
        <p:txBody>
          <a:bodyPr>
            <a:normAutofit fontScale="90000"/>
          </a:bodyPr>
          <a:lstStyle/>
          <a:p>
            <a:r>
              <a:rPr lang="en-US" sz="4200" dirty="0">
                <a:solidFill>
                  <a:schemeClr val="bg1"/>
                </a:solidFill>
              </a:rPr>
              <a:t>Hypotheses about causal relationships: </a:t>
            </a:r>
            <a:br>
              <a:rPr lang="en-US" dirty="0">
                <a:solidFill>
                  <a:schemeClr val="bg1"/>
                </a:solidFill>
              </a:rPr>
            </a:br>
            <a:r>
              <a:rPr lang="en-US" dirty="0">
                <a:solidFill>
                  <a:schemeClr val="bg1"/>
                </a:solidFill>
              </a:rPr>
              <a:t>factors affecting classroom discourse</a:t>
            </a:r>
          </a:p>
        </p:txBody>
      </p:sp>
      <p:pic>
        <p:nvPicPr>
          <p:cNvPr id="3" name="Picture 2">
            <a:extLst>
              <a:ext uri="{FF2B5EF4-FFF2-40B4-BE49-F238E27FC236}">
                <a16:creationId xmlns:a16="http://schemas.microsoft.com/office/drawing/2014/main" id="{B654CD1E-F5DA-4A4D-93FA-F80C8ED34BD7}"/>
              </a:ext>
            </a:extLst>
          </p:cNvPr>
          <p:cNvPicPr>
            <a:picLocks noChangeAspect="1"/>
          </p:cNvPicPr>
          <p:nvPr/>
        </p:nvPicPr>
        <p:blipFill>
          <a:blip r:embed="rId3"/>
          <a:stretch>
            <a:fillRect/>
          </a:stretch>
        </p:blipFill>
        <p:spPr>
          <a:xfrm>
            <a:off x="3851910" y="2888680"/>
            <a:ext cx="4663440" cy="2373762"/>
          </a:xfrm>
          <a:prstGeom prst="rect">
            <a:avLst/>
          </a:prstGeom>
          <a:ln>
            <a:noFill/>
          </a:ln>
        </p:spPr>
      </p:pic>
      <p:sp>
        <p:nvSpPr>
          <p:cNvPr id="4" name="Oval 3">
            <a:extLst>
              <a:ext uri="{FF2B5EF4-FFF2-40B4-BE49-F238E27FC236}">
                <a16:creationId xmlns:a16="http://schemas.microsoft.com/office/drawing/2014/main" id="{C3E40256-923E-BE48-A444-C6BEC98DDD39}"/>
              </a:ext>
            </a:extLst>
          </p:cNvPr>
          <p:cNvSpPr/>
          <p:nvPr/>
        </p:nvSpPr>
        <p:spPr>
          <a:xfrm>
            <a:off x="554570" y="1982270"/>
            <a:ext cx="2181143" cy="12309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prstClr val="black"/>
                </a:solidFill>
              </a:rPr>
              <a:t>Teacher’s Practical Knowledge</a:t>
            </a:r>
            <a:endParaRPr lang="en-US" dirty="0"/>
          </a:p>
        </p:txBody>
      </p:sp>
      <p:cxnSp>
        <p:nvCxnSpPr>
          <p:cNvPr id="5" name="Straight Arrow Connector 4">
            <a:extLst>
              <a:ext uri="{FF2B5EF4-FFF2-40B4-BE49-F238E27FC236}">
                <a16:creationId xmlns:a16="http://schemas.microsoft.com/office/drawing/2014/main" id="{DE6E54CB-7B39-644A-B2AB-B84CE8C2C0BD}"/>
              </a:ext>
            </a:extLst>
          </p:cNvPr>
          <p:cNvCxnSpPr>
            <a:cxnSpLocks/>
          </p:cNvCxnSpPr>
          <p:nvPr/>
        </p:nvCxnSpPr>
        <p:spPr>
          <a:xfrm>
            <a:off x="2735713" y="2754334"/>
            <a:ext cx="1836287" cy="45886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9" name="Oval 8">
            <a:extLst>
              <a:ext uri="{FF2B5EF4-FFF2-40B4-BE49-F238E27FC236}">
                <a16:creationId xmlns:a16="http://schemas.microsoft.com/office/drawing/2014/main" id="{B41DF9FF-0EB4-2543-A6A1-07F30AF58EA0}"/>
              </a:ext>
            </a:extLst>
          </p:cNvPr>
          <p:cNvSpPr/>
          <p:nvPr/>
        </p:nvSpPr>
        <p:spPr>
          <a:xfrm>
            <a:off x="519400" y="3477684"/>
            <a:ext cx="2293981" cy="12309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prstClr val="black"/>
                </a:solidFill>
              </a:rPr>
              <a:t>Organizational Resources</a:t>
            </a:r>
            <a:endParaRPr lang="en-US" dirty="0"/>
          </a:p>
        </p:txBody>
      </p:sp>
      <p:cxnSp>
        <p:nvCxnSpPr>
          <p:cNvPr id="10" name="Straight Arrow Connector 9">
            <a:extLst>
              <a:ext uri="{FF2B5EF4-FFF2-40B4-BE49-F238E27FC236}">
                <a16:creationId xmlns:a16="http://schemas.microsoft.com/office/drawing/2014/main" id="{3EABE510-5FEF-B146-81FA-8094CB4F2C41}"/>
              </a:ext>
            </a:extLst>
          </p:cNvPr>
          <p:cNvCxnSpPr>
            <a:cxnSpLocks/>
          </p:cNvCxnSpPr>
          <p:nvPr/>
        </p:nvCxnSpPr>
        <p:spPr>
          <a:xfrm flipV="1">
            <a:off x="2863729" y="3460099"/>
            <a:ext cx="1708271" cy="61097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3" name="Oval 12">
            <a:extLst>
              <a:ext uri="{FF2B5EF4-FFF2-40B4-BE49-F238E27FC236}">
                <a16:creationId xmlns:a16="http://schemas.microsoft.com/office/drawing/2014/main" id="{228D30C8-C743-3E47-AD13-341CED896357}"/>
              </a:ext>
            </a:extLst>
          </p:cNvPr>
          <p:cNvSpPr/>
          <p:nvPr/>
        </p:nvSpPr>
        <p:spPr>
          <a:xfrm>
            <a:off x="559491" y="4937928"/>
            <a:ext cx="2181143" cy="12309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prstClr val="black"/>
                </a:solidFill>
              </a:rPr>
              <a:t>Norms &amp; Obligations</a:t>
            </a:r>
            <a:endParaRPr lang="en-US" dirty="0"/>
          </a:p>
        </p:txBody>
      </p:sp>
      <p:cxnSp>
        <p:nvCxnSpPr>
          <p:cNvPr id="14" name="Straight Arrow Connector 13">
            <a:extLst>
              <a:ext uri="{FF2B5EF4-FFF2-40B4-BE49-F238E27FC236}">
                <a16:creationId xmlns:a16="http://schemas.microsoft.com/office/drawing/2014/main" id="{AE5CF916-0D7D-6D4E-A6FC-1DED020CFF63}"/>
              </a:ext>
            </a:extLst>
          </p:cNvPr>
          <p:cNvCxnSpPr>
            <a:cxnSpLocks/>
            <a:stCxn id="13" idx="6"/>
          </p:cNvCxnSpPr>
          <p:nvPr/>
        </p:nvCxnSpPr>
        <p:spPr>
          <a:xfrm flipV="1">
            <a:off x="2740634" y="3684244"/>
            <a:ext cx="1831366" cy="1869146"/>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614568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0943"/>
            <a:ext cx="7772400" cy="760007"/>
          </a:xfrm>
        </p:spPr>
        <p:txBody>
          <a:bodyPr>
            <a:noAutofit/>
          </a:bodyPr>
          <a:lstStyle/>
          <a:p>
            <a:r>
              <a:rPr lang="en-US" sz="3600" dirty="0">
                <a:latin typeface="Calibri (HEADINGS)"/>
                <a:cs typeface="Calibri (HEADINGS)"/>
              </a:rPr>
              <a:t>Thanks to our funders</a:t>
            </a:r>
            <a:r>
              <a:rPr lang="en-US" sz="3600" dirty="0"/>
              <a:t> </a:t>
            </a:r>
            <a:endParaRPr lang="en-US" sz="3600" dirty="0">
              <a:latin typeface="Calibri (HEADINGS)"/>
              <a:cs typeface="Calibri (HEADINGS)"/>
            </a:endParaRPr>
          </a:p>
        </p:txBody>
      </p:sp>
      <p:sp>
        <p:nvSpPr>
          <p:cNvPr id="3" name="Content Placeholder 2"/>
          <p:cNvSpPr>
            <a:spLocks noGrp="1"/>
          </p:cNvSpPr>
          <p:nvPr>
            <p:ph type="subTitle" idx="1"/>
          </p:nvPr>
        </p:nvSpPr>
        <p:spPr>
          <a:xfrm>
            <a:off x="1371600" y="2201151"/>
            <a:ext cx="6400800" cy="3030415"/>
          </a:xfrm>
        </p:spPr>
        <p:txBody>
          <a:bodyPr>
            <a:normAutofit/>
          </a:bodyPr>
          <a:lstStyle/>
          <a:p>
            <a:pPr algn="l"/>
            <a:r>
              <a:rPr lang="en-US" dirty="0">
                <a:latin typeface="Calibri"/>
                <a:ea typeface="ＭＳ Ｐゴシック" charset="0"/>
                <a:cs typeface="Calibri"/>
              </a:rPr>
              <a:t>This research is supported by a grant from the National Science Foundation: </a:t>
            </a:r>
            <a:r>
              <a:rPr lang="en-US" dirty="0">
                <a:latin typeface="Calibri"/>
                <a:cs typeface="Calibri"/>
              </a:rPr>
              <a:t>Sustaining Responsive and Rigorous Teaching Based on</a:t>
            </a:r>
            <a:r>
              <a:rPr lang="en-US" i="1" dirty="0">
                <a:latin typeface="Calibri"/>
                <a:cs typeface="Calibri"/>
              </a:rPr>
              <a:t> Carbon TIME</a:t>
            </a:r>
            <a:r>
              <a:rPr lang="en-US" dirty="0">
                <a:latin typeface="Calibri"/>
                <a:cs typeface="Calibri"/>
              </a:rPr>
              <a:t> (NSF 1440988 )</a:t>
            </a:r>
            <a:r>
              <a:rPr lang="en-US" dirty="0">
                <a:latin typeface="Calibri"/>
                <a:ea typeface="ＭＳ Ｐゴシック" charset="0"/>
                <a:cs typeface="Calibri"/>
              </a:rPr>
              <a:t>. Any opinions, findings, and conclusions or recommendations expressed in this material are those of the author(s) and do not necessarily reflect the views of the National Science Foundation.</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13" name="Picture 12"/>
          <p:cNvPicPr>
            <a:picLocks noChangeAspect="1"/>
          </p:cNvPicPr>
          <p:nvPr/>
        </p:nvPicPr>
        <p:blipFill>
          <a:blip r:embed="rId5"/>
          <a:stretch>
            <a:fillRect/>
          </a:stretch>
        </p:blipFill>
        <p:spPr>
          <a:xfrm>
            <a:off x="2690810" y="5565051"/>
            <a:ext cx="665908" cy="1168259"/>
          </a:xfrm>
          <a:prstGeom prst="rect">
            <a:avLst/>
          </a:prstGeom>
        </p:spPr>
      </p:pic>
      <p:pic>
        <p:nvPicPr>
          <p:cNvPr id="14" name="Picture 13"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15" name="Picture 14"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6" name="Picture 15"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7" name="Picture 16">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18" name="Picture 17"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19" name="Picture 1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2047116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2ED4-0A9A-D64A-9693-C066196D40E8}"/>
              </a:ext>
            </a:extLst>
          </p:cNvPr>
          <p:cNvSpPr>
            <a:spLocks noGrp="1"/>
          </p:cNvSpPr>
          <p:nvPr>
            <p:ph type="title"/>
          </p:nvPr>
        </p:nvSpPr>
        <p:spPr>
          <a:solidFill>
            <a:schemeClr val="tx1">
              <a:lumMod val="65000"/>
              <a:lumOff val="35000"/>
            </a:schemeClr>
          </a:solidFill>
        </p:spPr>
        <p:txBody>
          <a:bodyPr>
            <a:normAutofit fontScale="90000"/>
          </a:bodyPr>
          <a:lstStyle/>
          <a:p>
            <a:r>
              <a:rPr lang="en-US" dirty="0">
                <a:solidFill>
                  <a:schemeClr val="bg1"/>
                </a:solidFill>
              </a:rPr>
              <a:t>Theoretical Framework: </a:t>
            </a:r>
            <a:br>
              <a:rPr lang="en-US" dirty="0">
                <a:solidFill>
                  <a:schemeClr val="bg1"/>
                </a:solidFill>
              </a:rPr>
            </a:br>
            <a:r>
              <a:rPr lang="en-US" dirty="0">
                <a:solidFill>
                  <a:schemeClr val="bg1"/>
                </a:solidFill>
              </a:rPr>
              <a:t>factors affecting classroom discourse</a:t>
            </a:r>
          </a:p>
        </p:txBody>
      </p:sp>
      <p:sp>
        <p:nvSpPr>
          <p:cNvPr id="3" name="Content Placeholder 2">
            <a:extLst>
              <a:ext uri="{FF2B5EF4-FFF2-40B4-BE49-F238E27FC236}">
                <a16:creationId xmlns:a16="http://schemas.microsoft.com/office/drawing/2014/main" id="{510CF8A8-2F3B-644B-8620-F12FDA97B0EF}"/>
              </a:ext>
            </a:extLst>
          </p:cNvPr>
          <p:cNvSpPr>
            <a:spLocks noGrp="1"/>
          </p:cNvSpPr>
          <p:nvPr>
            <p:ph idx="1"/>
          </p:nvPr>
        </p:nvSpPr>
        <p:spPr/>
        <p:txBody>
          <a:bodyPr>
            <a:normAutofit/>
          </a:bodyPr>
          <a:lstStyle/>
          <a:p>
            <a:r>
              <a:rPr lang="en-US" dirty="0"/>
              <a:t>teachers’ practical knowledge of how (and why) to teach </a:t>
            </a:r>
            <a:r>
              <a:rPr lang="en-US" i="1" dirty="0"/>
              <a:t>Carbon TIME</a:t>
            </a:r>
            <a:r>
              <a:rPr lang="en-US" dirty="0"/>
              <a:t> units </a:t>
            </a:r>
            <a:r>
              <a:rPr lang="en-US" sz="1400" dirty="0"/>
              <a:t>(van </a:t>
            </a:r>
            <a:r>
              <a:rPr lang="en-US" sz="1400" dirty="0" err="1"/>
              <a:t>Driel</a:t>
            </a:r>
            <a:r>
              <a:rPr lang="en-US" sz="1400" dirty="0"/>
              <a:t>, </a:t>
            </a:r>
            <a:r>
              <a:rPr lang="en-US" sz="1400" dirty="0" err="1"/>
              <a:t>Beijaard</a:t>
            </a:r>
            <a:r>
              <a:rPr lang="en-US" sz="1400" dirty="0"/>
              <a:t> &amp; </a:t>
            </a:r>
            <a:r>
              <a:rPr lang="en-US" sz="1400" dirty="0" err="1"/>
              <a:t>Verloop</a:t>
            </a:r>
            <a:r>
              <a:rPr lang="en-US" sz="1400" dirty="0"/>
              <a:t>, 2001)</a:t>
            </a:r>
            <a:r>
              <a:rPr lang="en-US" dirty="0"/>
              <a:t> </a:t>
            </a:r>
          </a:p>
          <a:p>
            <a:r>
              <a:rPr lang="en-US" dirty="0"/>
              <a:t>organizational resources (material, human, social) of the teachers’ schools and districts </a:t>
            </a:r>
            <a:r>
              <a:rPr lang="en-US" sz="1400" dirty="0"/>
              <a:t>(Spillane, Diamond, Walker, Halverson, &amp; </a:t>
            </a:r>
            <a:r>
              <a:rPr lang="en-US" sz="1400" dirty="0" err="1"/>
              <a:t>Jita</a:t>
            </a:r>
            <a:r>
              <a:rPr lang="en-US" sz="1400" dirty="0"/>
              <a:t>, 2001; Johnson, Kraft &amp; </a:t>
            </a:r>
            <a:r>
              <a:rPr lang="en-US" sz="1400" dirty="0" err="1"/>
              <a:t>Papay</a:t>
            </a:r>
            <a:r>
              <a:rPr lang="en-US" sz="1400" dirty="0"/>
              <a:t>, 2012)</a:t>
            </a:r>
            <a:r>
              <a:rPr lang="en-US" sz="1600" dirty="0"/>
              <a:t> </a:t>
            </a:r>
            <a:endParaRPr lang="en-US" dirty="0"/>
          </a:p>
          <a:p>
            <a:r>
              <a:rPr lang="en-US" dirty="0"/>
              <a:t>norms and obligations of teachers’ school professional communities </a:t>
            </a:r>
            <a:r>
              <a:rPr lang="en-US" sz="1400" dirty="0"/>
              <a:t>(Danielson, 2014; Jackson, 1990; Kennedy, 2016; Spillane et al., 2001; Wenger, 1998</a:t>
            </a:r>
            <a:r>
              <a:rPr lang="en-US" sz="1600" dirty="0"/>
              <a:t>) </a:t>
            </a:r>
          </a:p>
        </p:txBody>
      </p:sp>
    </p:spTree>
    <p:extLst>
      <p:ext uri="{BB962C8B-B14F-4D97-AF65-F5344CB8AC3E}">
        <p14:creationId xmlns:p14="http://schemas.microsoft.com/office/powerpoint/2010/main" val="1054674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076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87B9-4947-F84C-9911-8E1DE24850B5}"/>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1F08E2F8-1493-054E-9F16-35EE12838071}"/>
              </a:ext>
            </a:extLst>
          </p:cNvPr>
          <p:cNvSpPr>
            <a:spLocks noGrp="1"/>
          </p:cNvSpPr>
          <p:nvPr>
            <p:ph type="body" idx="1"/>
          </p:nvPr>
        </p:nvSpPr>
        <p:spPr/>
        <p:txBody>
          <a:bodyPr/>
          <a:lstStyle/>
          <a:p>
            <a:r>
              <a:rPr lang="en-US" dirty="0"/>
              <a:t>Mr. Harris</a:t>
            </a:r>
          </a:p>
        </p:txBody>
      </p:sp>
      <p:sp>
        <p:nvSpPr>
          <p:cNvPr id="10" name="Content Placeholder 9">
            <a:extLst>
              <a:ext uri="{FF2B5EF4-FFF2-40B4-BE49-F238E27FC236}">
                <a16:creationId xmlns:a16="http://schemas.microsoft.com/office/drawing/2014/main" id="{1113B515-34AC-C04C-AC38-1A7629DEF480}"/>
              </a:ext>
            </a:extLst>
          </p:cNvPr>
          <p:cNvSpPr>
            <a:spLocks noGrp="1"/>
          </p:cNvSpPr>
          <p:nvPr>
            <p:ph sz="half" idx="2"/>
          </p:nvPr>
        </p:nvSpPr>
        <p:spPr/>
        <p:txBody>
          <a:bodyPr>
            <a:normAutofit lnSpcReduction="10000"/>
          </a:bodyPr>
          <a:lstStyle/>
          <a:p>
            <a:r>
              <a:rPr lang="en-US" dirty="0"/>
              <a:t>Only </a:t>
            </a:r>
            <a:r>
              <a:rPr lang="en-US" i="1" dirty="0"/>
              <a:t>Carbon TIME </a:t>
            </a:r>
            <a:r>
              <a:rPr lang="en-US" dirty="0"/>
              <a:t>Network teacher at his school</a:t>
            </a:r>
          </a:p>
          <a:p>
            <a:r>
              <a:rPr lang="en-US" dirty="0"/>
              <a:t>One of 7 Biology teachers in his HS (that trimester)</a:t>
            </a:r>
          </a:p>
          <a:p>
            <a:r>
              <a:rPr lang="en-US" dirty="0"/>
              <a:t>Interview at end of 2</a:t>
            </a:r>
            <a:r>
              <a:rPr lang="en-US" baseline="30000" dirty="0"/>
              <a:t>nd</a:t>
            </a:r>
            <a:r>
              <a:rPr lang="en-US" dirty="0"/>
              <a:t> year teaching </a:t>
            </a:r>
            <a:r>
              <a:rPr lang="en-US" i="1" dirty="0"/>
              <a:t>Carbon TIME</a:t>
            </a:r>
          </a:p>
          <a:p>
            <a:endParaRPr lang="en-US" dirty="0"/>
          </a:p>
        </p:txBody>
      </p:sp>
      <p:sp>
        <p:nvSpPr>
          <p:cNvPr id="11" name="Text Placeholder 10">
            <a:extLst>
              <a:ext uri="{FF2B5EF4-FFF2-40B4-BE49-F238E27FC236}">
                <a16:creationId xmlns:a16="http://schemas.microsoft.com/office/drawing/2014/main" id="{2032CAFD-773C-4847-B1D3-16D809A51070}"/>
              </a:ext>
            </a:extLst>
          </p:cNvPr>
          <p:cNvSpPr>
            <a:spLocks noGrp="1"/>
          </p:cNvSpPr>
          <p:nvPr>
            <p:ph type="body" sz="quarter" idx="3"/>
          </p:nvPr>
        </p:nvSpPr>
        <p:spPr/>
        <p:txBody>
          <a:bodyPr/>
          <a:lstStyle/>
          <a:p>
            <a:r>
              <a:rPr lang="en-US" dirty="0"/>
              <a:t>Ms. Callahan</a:t>
            </a:r>
          </a:p>
        </p:txBody>
      </p:sp>
      <p:sp>
        <p:nvSpPr>
          <p:cNvPr id="12" name="Content Placeholder 11">
            <a:extLst>
              <a:ext uri="{FF2B5EF4-FFF2-40B4-BE49-F238E27FC236}">
                <a16:creationId xmlns:a16="http://schemas.microsoft.com/office/drawing/2014/main" id="{6B09EEE2-7838-7449-8250-E9ED158ACFF8}"/>
              </a:ext>
            </a:extLst>
          </p:cNvPr>
          <p:cNvSpPr>
            <a:spLocks noGrp="1"/>
          </p:cNvSpPr>
          <p:nvPr>
            <p:ph sz="quarter" idx="4"/>
          </p:nvPr>
        </p:nvSpPr>
        <p:spPr/>
        <p:txBody>
          <a:bodyPr>
            <a:normAutofit lnSpcReduction="10000"/>
          </a:bodyPr>
          <a:lstStyle/>
          <a:p>
            <a:r>
              <a:rPr lang="en-US" dirty="0"/>
              <a:t>One of 2 </a:t>
            </a:r>
            <a:r>
              <a:rPr lang="en-US" i="1" dirty="0"/>
              <a:t>Carbon TIME </a:t>
            </a:r>
            <a:r>
              <a:rPr lang="en-US" dirty="0"/>
              <a:t>Network teachers at her school</a:t>
            </a:r>
          </a:p>
          <a:p>
            <a:r>
              <a:rPr lang="en-US" dirty="0"/>
              <a:t>Only Biology teacher at her HS</a:t>
            </a:r>
          </a:p>
          <a:p>
            <a:r>
              <a:rPr lang="en-US" dirty="0"/>
              <a:t>Interview at the end of her 3</a:t>
            </a:r>
            <a:r>
              <a:rPr lang="en-US" baseline="30000" dirty="0"/>
              <a:t>rd</a:t>
            </a:r>
            <a:r>
              <a:rPr lang="en-US" dirty="0"/>
              <a:t> year teaching </a:t>
            </a:r>
            <a:r>
              <a:rPr lang="en-US" i="1" dirty="0"/>
              <a:t>Carbon TIME </a:t>
            </a:r>
            <a:r>
              <a:rPr lang="en-US" dirty="0"/>
              <a:t>(1 year post-network)</a:t>
            </a:r>
          </a:p>
          <a:p>
            <a:pPr marL="0" indent="0">
              <a:buNone/>
            </a:pPr>
            <a:endParaRPr lang="en-US" dirty="0"/>
          </a:p>
        </p:txBody>
      </p:sp>
      <p:sp>
        <p:nvSpPr>
          <p:cNvPr id="5" name="Title 1">
            <a:extLst>
              <a:ext uri="{FF2B5EF4-FFF2-40B4-BE49-F238E27FC236}">
                <a16:creationId xmlns:a16="http://schemas.microsoft.com/office/drawing/2014/main" id="{4640CD20-139B-8B4E-A370-F2CA7BEAE556}"/>
              </a:ext>
            </a:extLst>
          </p:cNvPr>
          <p:cNvSpPr txBox="1">
            <a:spLocks/>
          </p:cNvSpPr>
          <p:nvPr/>
        </p:nvSpPr>
        <p:spPr>
          <a:xfrm>
            <a:off x="628650" y="365126"/>
            <a:ext cx="7886700" cy="1325563"/>
          </a:xfrm>
          <a:prstGeom prst="rect">
            <a:avLst/>
          </a:prstGeom>
          <a:solidFill>
            <a:schemeClr val="tx1">
              <a:lumMod val="65000"/>
              <a:lumOff val="3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Mr. Harris &amp; Ms. Callahan</a:t>
            </a:r>
          </a:p>
        </p:txBody>
      </p:sp>
    </p:spTree>
    <p:extLst>
      <p:ext uri="{BB962C8B-B14F-4D97-AF65-F5344CB8AC3E}">
        <p14:creationId xmlns:p14="http://schemas.microsoft.com/office/powerpoint/2010/main" val="304918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AB7F-438C-084A-A4D4-98E21C12E106}"/>
              </a:ext>
            </a:extLst>
          </p:cNvPr>
          <p:cNvSpPr>
            <a:spLocks noGrp="1"/>
          </p:cNvSpPr>
          <p:nvPr>
            <p:ph type="title"/>
          </p:nvPr>
        </p:nvSpPr>
        <p:spPr>
          <a:solidFill>
            <a:schemeClr val="tx1">
              <a:lumMod val="65000"/>
              <a:lumOff val="35000"/>
            </a:schemeClr>
          </a:solidFill>
        </p:spPr>
        <p:txBody>
          <a:bodyPr/>
          <a:lstStyle/>
          <a:p>
            <a:r>
              <a:rPr lang="en-US" dirty="0">
                <a:solidFill>
                  <a:schemeClr val="bg1"/>
                </a:solidFill>
              </a:rPr>
              <a:t>Attributes and Values Matrix</a:t>
            </a:r>
          </a:p>
        </p:txBody>
      </p:sp>
      <p:graphicFrame>
        <p:nvGraphicFramePr>
          <p:cNvPr id="4" name="Content Placeholder 3">
            <a:extLst>
              <a:ext uri="{FF2B5EF4-FFF2-40B4-BE49-F238E27FC236}">
                <a16:creationId xmlns:a16="http://schemas.microsoft.com/office/drawing/2014/main" id="{E8056754-2275-6A40-A365-BC6A4599AB7D}"/>
              </a:ext>
            </a:extLst>
          </p:cNvPr>
          <p:cNvGraphicFramePr>
            <a:graphicFrameLocks noGrp="1"/>
          </p:cNvGraphicFramePr>
          <p:nvPr>
            <p:ph idx="1"/>
            <p:extLst>
              <p:ext uri="{D42A27DB-BD31-4B8C-83A1-F6EECF244321}">
                <p14:modId xmlns:p14="http://schemas.microsoft.com/office/powerpoint/2010/main" val="3726522549"/>
              </p:ext>
            </p:extLst>
          </p:nvPr>
        </p:nvGraphicFramePr>
        <p:xfrm>
          <a:off x="628650" y="1825625"/>
          <a:ext cx="7886700" cy="2560320"/>
        </p:xfrm>
        <a:graphic>
          <a:graphicData uri="http://schemas.openxmlformats.org/drawingml/2006/table">
            <a:tbl>
              <a:tblPr firstRow="1" bandRow="1">
                <a:tableStyleId>{5940675A-B579-460E-94D1-54222C63F5DA}</a:tableStyleId>
              </a:tblPr>
              <a:tblGrid>
                <a:gridCol w="1971675">
                  <a:extLst>
                    <a:ext uri="{9D8B030D-6E8A-4147-A177-3AD203B41FA5}">
                      <a16:colId xmlns:a16="http://schemas.microsoft.com/office/drawing/2014/main" val="840022985"/>
                    </a:ext>
                  </a:extLst>
                </a:gridCol>
                <a:gridCol w="1860839">
                  <a:extLst>
                    <a:ext uri="{9D8B030D-6E8A-4147-A177-3AD203B41FA5}">
                      <a16:colId xmlns:a16="http://schemas.microsoft.com/office/drawing/2014/main" val="3816392232"/>
                    </a:ext>
                  </a:extLst>
                </a:gridCol>
                <a:gridCol w="2202872">
                  <a:extLst>
                    <a:ext uri="{9D8B030D-6E8A-4147-A177-3AD203B41FA5}">
                      <a16:colId xmlns:a16="http://schemas.microsoft.com/office/drawing/2014/main" val="2262202310"/>
                    </a:ext>
                  </a:extLst>
                </a:gridCol>
                <a:gridCol w="1851314">
                  <a:extLst>
                    <a:ext uri="{9D8B030D-6E8A-4147-A177-3AD203B41FA5}">
                      <a16:colId xmlns:a16="http://schemas.microsoft.com/office/drawing/2014/main" val="1026045728"/>
                    </a:ext>
                  </a:extLst>
                </a:gridCol>
              </a:tblGrid>
              <a:tr h="370840">
                <a:tc>
                  <a:txBody>
                    <a:bodyPr/>
                    <a:lstStyle/>
                    <a:p>
                      <a:endParaRPr lang="en-US" dirty="0"/>
                    </a:p>
                  </a:txBody>
                  <a:tcPr/>
                </a:tc>
                <a:tc>
                  <a:txBody>
                    <a:bodyPr/>
                    <a:lstStyle/>
                    <a:p>
                      <a:r>
                        <a:rPr lang="en-US" dirty="0"/>
                        <a:t>less support for </a:t>
                      </a:r>
                      <a:r>
                        <a:rPr lang="en-US" i="1" dirty="0"/>
                        <a:t>Carbon TIME</a:t>
                      </a:r>
                    </a:p>
                  </a:txBody>
                  <a:tcPr/>
                </a:tc>
                <a:tc>
                  <a:txBody>
                    <a:bodyPr/>
                    <a:lstStyle/>
                    <a:p>
                      <a:endParaRPr lang="en-US"/>
                    </a:p>
                  </a:txBody>
                  <a:tcPr/>
                </a:tc>
                <a:tc>
                  <a:txBody>
                    <a:bodyPr/>
                    <a:lstStyle/>
                    <a:p>
                      <a:pPr algn="r"/>
                      <a:r>
                        <a:rPr lang="en-US" dirty="0"/>
                        <a:t>more support for </a:t>
                      </a:r>
                      <a:r>
                        <a:rPr lang="en-US" i="1" dirty="0"/>
                        <a:t>Carbon TIME</a:t>
                      </a:r>
                    </a:p>
                  </a:txBody>
                  <a:tcPr/>
                </a:tc>
                <a:extLst>
                  <a:ext uri="{0D108BD9-81ED-4DB2-BD59-A6C34878D82A}">
                    <a16:rowId xmlns:a16="http://schemas.microsoft.com/office/drawing/2014/main" val="3995694511"/>
                  </a:ext>
                </a:extLst>
              </a:tr>
              <a:tr h="370840">
                <a:tc>
                  <a:txBody>
                    <a:bodyPr/>
                    <a:lstStyle/>
                    <a:p>
                      <a:r>
                        <a:rPr lang="en-US" dirty="0"/>
                        <a:t>Practical Knowledge</a:t>
                      </a:r>
                    </a:p>
                  </a:txBody>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40000"/>
                        <a:lumOff val="60000"/>
                      </a:schemeClr>
                    </a:solidFill>
                  </a:tcPr>
                </a:tc>
                <a:tc>
                  <a:txBody>
                    <a:bodyPr/>
                    <a:lstStyle/>
                    <a:p>
                      <a:pPr algn="r"/>
                      <a:endParaRPr lang="en-US" dirty="0"/>
                    </a:p>
                  </a:txBody>
                  <a:tcPr>
                    <a:solidFill>
                      <a:schemeClr val="accent1"/>
                    </a:solidFill>
                  </a:tcPr>
                </a:tc>
                <a:extLst>
                  <a:ext uri="{0D108BD9-81ED-4DB2-BD59-A6C34878D82A}">
                    <a16:rowId xmlns:a16="http://schemas.microsoft.com/office/drawing/2014/main" val="1643747077"/>
                  </a:ext>
                </a:extLst>
              </a:tr>
              <a:tr h="370840">
                <a:tc>
                  <a:txBody>
                    <a:bodyPr/>
                    <a:lstStyle/>
                    <a:p>
                      <a:r>
                        <a:rPr lang="en-US" dirty="0"/>
                        <a:t>Norms &amp; Obligations</a:t>
                      </a:r>
                    </a:p>
                  </a:txBody>
                  <a:tcPr>
                    <a:no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6">
                        <a:lumMod val="75000"/>
                      </a:schemeClr>
                    </a:solidFill>
                  </a:tcPr>
                </a:tc>
                <a:extLst>
                  <a:ext uri="{0D108BD9-81ED-4DB2-BD59-A6C34878D82A}">
                    <a16:rowId xmlns:a16="http://schemas.microsoft.com/office/drawing/2014/main" val="690907036"/>
                  </a:ext>
                </a:extLst>
              </a:tr>
              <a:tr h="370840">
                <a:tc>
                  <a:txBody>
                    <a:bodyPr/>
                    <a:lstStyle/>
                    <a:p>
                      <a:r>
                        <a:rPr lang="en-US" dirty="0"/>
                        <a:t>Organizational Resources</a:t>
                      </a:r>
                    </a:p>
                  </a:txBody>
                  <a:tcPr>
                    <a:no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accent2"/>
                    </a:solidFill>
                  </a:tcPr>
                </a:tc>
                <a:extLst>
                  <a:ext uri="{0D108BD9-81ED-4DB2-BD59-A6C34878D82A}">
                    <a16:rowId xmlns:a16="http://schemas.microsoft.com/office/drawing/2014/main" val="2886687306"/>
                  </a:ext>
                </a:extLst>
              </a:tr>
            </a:tbl>
          </a:graphicData>
        </a:graphic>
      </p:graphicFrame>
      <p:cxnSp>
        <p:nvCxnSpPr>
          <p:cNvPr id="5" name="Straight Arrow Connector 4">
            <a:extLst>
              <a:ext uri="{FF2B5EF4-FFF2-40B4-BE49-F238E27FC236}">
                <a16:creationId xmlns:a16="http://schemas.microsoft.com/office/drawing/2014/main" id="{9E449660-E7CF-B84B-A305-92444644729B}"/>
              </a:ext>
            </a:extLst>
          </p:cNvPr>
          <p:cNvCxnSpPr>
            <a:cxnSpLocks/>
          </p:cNvCxnSpPr>
          <p:nvPr/>
        </p:nvCxnSpPr>
        <p:spPr>
          <a:xfrm>
            <a:off x="4021207" y="2244050"/>
            <a:ext cx="3003048" cy="0"/>
          </a:xfrm>
          <a:prstGeom prst="straightConnector1">
            <a:avLst/>
          </a:prstGeom>
          <a:ln w="381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 name="Rounded Rectangle 2">
            <a:extLst>
              <a:ext uri="{FF2B5EF4-FFF2-40B4-BE49-F238E27FC236}">
                <a16:creationId xmlns:a16="http://schemas.microsoft.com/office/drawing/2014/main" id="{52791C3D-C7F8-6B40-B5EC-AC54C246BF1C}"/>
              </a:ext>
            </a:extLst>
          </p:cNvPr>
          <p:cNvSpPr/>
          <p:nvPr/>
        </p:nvSpPr>
        <p:spPr>
          <a:xfrm>
            <a:off x="475488" y="2377440"/>
            <a:ext cx="8229600" cy="859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86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FE48-C063-604D-ADAB-3DBF200A6EA4}"/>
              </a:ext>
            </a:extLst>
          </p:cNvPr>
          <p:cNvSpPr>
            <a:spLocks noGrp="1"/>
          </p:cNvSpPr>
          <p:nvPr>
            <p:ph type="title"/>
          </p:nvPr>
        </p:nvSpPr>
        <p:spPr/>
        <p:txBody>
          <a:bodyPr/>
          <a:lstStyle/>
          <a:p>
            <a:r>
              <a:rPr lang="en-US" dirty="0"/>
              <a:t>Mr. Harris: Practical Knowledge</a:t>
            </a:r>
          </a:p>
        </p:txBody>
      </p:sp>
      <p:sp>
        <p:nvSpPr>
          <p:cNvPr id="3" name="Text Placeholder 2">
            <a:extLst>
              <a:ext uri="{FF2B5EF4-FFF2-40B4-BE49-F238E27FC236}">
                <a16:creationId xmlns:a16="http://schemas.microsoft.com/office/drawing/2014/main" id="{70C32F04-DF86-FA4C-AAD9-1A8CF751A04A}"/>
              </a:ext>
            </a:extLst>
          </p:cNvPr>
          <p:cNvSpPr>
            <a:spLocks noGrp="1"/>
          </p:cNvSpPr>
          <p:nvPr>
            <p:ph type="body" idx="1"/>
          </p:nvPr>
        </p:nvSpPr>
        <p:spPr>
          <a:xfrm>
            <a:off x="630238" y="1642685"/>
            <a:ext cx="6720132" cy="823912"/>
          </a:xfrm>
        </p:spPr>
        <p:txBody>
          <a:bodyPr>
            <a:normAutofit lnSpcReduction="10000"/>
          </a:bodyPr>
          <a:lstStyle/>
          <a:p>
            <a:r>
              <a:rPr lang="en-US" dirty="0"/>
              <a:t>Mr. Harris</a:t>
            </a:r>
          </a:p>
          <a:p>
            <a:pPr>
              <a:spcBef>
                <a:spcPts val="400"/>
              </a:spcBef>
            </a:pPr>
            <a:r>
              <a:rPr lang="en-US" sz="1200" dirty="0"/>
              <a:t>low support for </a:t>
            </a:r>
          </a:p>
          <a:p>
            <a:pPr>
              <a:spcBef>
                <a:spcPts val="400"/>
              </a:spcBef>
            </a:pPr>
            <a:r>
              <a:rPr lang="en-US" sz="1200" dirty="0"/>
              <a:t>teaching </a:t>
            </a:r>
            <a:r>
              <a:rPr lang="en-US" sz="1200" i="1" dirty="0"/>
              <a:t>Carbon TIME</a:t>
            </a:r>
          </a:p>
        </p:txBody>
      </p:sp>
      <p:graphicFrame>
        <p:nvGraphicFramePr>
          <p:cNvPr id="9" name="Content Placeholder 5">
            <a:extLst>
              <a:ext uri="{FF2B5EF4-FFF2-40B4-BE49-F238E27FC236}">
                <a16:creationId xmlns:a16="http://schemas.microsoft.com/office/drawing/2014/main" id="{50C1A5B1-BFFA-234D-AE70-FB97093C3579}"/>
              </a:ext>
            </a:extLst>
          </p:cNvPr>
          <p:cNvGraphicFramePr>
            <a:graphicFrameLocks noGrp="1"/>
          </p:cNvGraphicFramePr>
          <p:nvPr>
            <p:ph sz="half" idx="2"/>
            <p:extLst>
              <p:ext uri="{D42A27DB-BD31-4B8C-83A1-F6EECF244321}">
                <p14:modId xmlns:p14="http://schemas.microsoft.com/office/powerpoint/2010/main" val="1961758914"/>
              </p:ext>
            </p:extLst>
          </p:nvPr>
        </p:nvGraphicFramePr>
        <p:xfrm>
          <a:off x="630237" y="2505074"/>
          <a:ext cx="7886304" cy="3987801"/>
        </p:xfrm>
        <a:graphic>
          <a:graphicData uri="http://schemas.openxmlformats.org/drawingml/2006/table">
            <a:tbl>
              <a:tblPr firstRow="1" bandRow="1">
                <a:tableStyleId>{5940675A-B579-460E-94D1-54222C63F5DA}</a:tableStyleId>
              </a:tblPr>
              <a:tblGrid>
                <a:gridCol w="2628768">
                  <a:extLst>
                    <a:ext uri="{9D8B030D-6E8A-4147-A177-3AD203B41FA5}">
                      <a16:colId xmlns:a16="http://schemas.microsoft.com/office/drawing/2014/main" val="3140887049"/>
                    </a:ext>
                  </a:extLst>
                </a:gridCol>
                <a:gridCol w="2628768">
                  <a:extLst>
                    <a:ext uri="{9D8B030D-6E8A-4147-A177-3AD203B41FA5}">
                      <a16:colId xmlns:a16="http://schemas.microsoft.com/office/drawing/2014/main" val="1315931071"/>
                    </a:ext>
                  </a:extLst>
                </a:gridCol>
                <a:gridCol w="2628768">
                  <a:extLst>
                    <a:ext uri="{9D8B030D-6E8A-4147-A177-3AD203B41FA5}">
                      <a16:colId xmlns:a16="http://schemas.microsoft.com/office/drawing/2014/main" val="1843364036"/>
                    </a:ext>
                  </a:extLst>
                </a:gridCol>
              </a:tblGrid>
              <a:tr h="443089">
                <a:tc>
                  <a:txBody>
                    <a:bodyPr/>
                    <a:lstStyle/>
                    <a:p>
                      <a:endParaRPr lang="en-US" dirty="0"/>
                    </a:p>
                  </a:txBody>
                  <a:tcPr/>
                </a:tc>
                <a:tc>
                  <a:txBody>
                    <a:bodyPr/>
                    <a:lstStyle/>
                    <a:p>
                      <a:endParaRPr lang="en-US" dirty="0"/>
                    </a:p>
                  </a:txBody>
                  <a:tcPr>
                    <a:solidFill>
                      <a:schemeClr val="accent1">
                        <a:lumMod val="40000"/>
                        <a:lumOff val="60000"/>
                      </a:schemeClr>
                    </a:solidFill>
                  </a:tcPr>
                </a:tc>
                <a:tc>
                  <a:txBody>
                    <a:bodyPr/>
                    <a:lstStyle/>
                    <a:p>
                      <a:endParaRPr lang="en-US" dirty="0"/>
                    </a:p>
                  </a:txBody>
                  <a:tcPr/>
                </a:tc>
                <a:extLst>
                  <a:ext uri="{0D108BD9-81ED-4DB2-BD59-A6C34878D82A}">
                    <a16:rowId xmlns:a16="http://schemas.microsoft.com/office/drawing/2014/main" val="1125392338"/>
                  </a:ext>
                </a:extLst>
              </a:tr>
              <a:tr h="443089">
                <a:tc>
                  <a:txBody>
                    <a:bodyPr/>
                    <a:lstStyle/>
                    <a:p>
                      <a:endParaRPr lang="en-US" dirty="0"/>
                    </a:p>
                  </a:txBody>
                  <a:tcPr>
                    <a:noFill/>
                  </a:tcPr>
                </a:tc>
                <a:tc>
                  <a:txBody>
                    <a:bodyPr/>
                    <a:lstStyle/>
                    <a:p>
                      <a:endParaRPr lang="en-US" dirty="0"/>
                    </a:p>
                  </a:txBody>
                  <a:tcPr>
                    <a:solidFill>
                      <a:schemeClr val="accent1">
                        <a:lumMod val="40000"/>
                        <a:lumOff val="60000"/>
                      </a:schemeClr>
                    </a:solidFill>
                  </a:tcPr>
                </a:tc>
                <a:tc>
                  <a:txBody>
                    <a:bodyPr/>
                    <a:lstStyle/>
                    <a:p>
                      <a:endParaRPr lang="en-US"/>
                    </a:p>
                  </a:txBody>
                  <a:tcPr/>
                </a:tc>
                <a:extLst>
                  <a:ext uri="{0D108BD9-81ED-4DB2-BD59-A6C34878D82A}">
                    <a16:rowId xmlns:a16="http://schemas.microsoft.com/office/drawing/2014/main" val="1387901539"/>
                  </a:ext>
                </a:extLst>
              </a:tr>
              <a:tr h="443089">
                <a:tc>
                  <a:txBody>
                    <a:bodyPr/>
                    <a:lstStyle/>
                    <a:p>
                      <a:endParaRPr lang="en-US" dirty="0"/>
                    </a:p>
                  </a:txBody>
                  <a:tcPr>
                    <a:noFill/>
                  </a:tcPr>
                </a:tc>
                <a:tc>
                  <a:txBody>
                    <a:bodyPr/>
                    <a:lstStyle/>
                    <a:p>
                      <a:endParaRPr lang="en-US"/>
                    </a:p>
                  </a:txBody>
                  <a:tcPr/>
                </a:tc>
                <a:tc>
                  <a:txBody>
                    <a:bodyPr/>
                    <a:lstStyle/>
                    <a:p>
                      <a:endParaRPr lang="en-US" dirty="0"/>
                    </a:p>
                  </a:txBody>
                  <a:tcPr>
                    <a:solidFill>
                      <a:schemeClr val="accent1"/>
                    </a:solidFill>
                  </a:tcPr>
                </a:tc>
                <a:extLst>
                  <a:ext uri="{0D108BD9-81ED-4DB2-BD59-A6C34878D82A}">
                    <a16:rowId xmlns:a16="http://schemas.microsoft.com/office/drawing/2014/main" val="504007940"/>
                  </a:ext>
                </a:extLst>
              </a:tr>
              <a:tr h="443089">
                <a:tc>
                  <a:txBody>
                    <a:bodyPr/>
                    <a:lstStyle/>
                    <a:p>
                      <a:endParaRPr lang="en-US" dirty="0"/>
                    </a:p>
                  </a:txBody>
                  <a:tcPr>
                    <a:noFill/>
                  </a:tcPr>
                </a:tc>
                <a:tc>
                  <a:txBody>
                    <a:bodyPr/>
                    <a:lstStyle/>
                    <a:p>
                      <a:endParaRPr lang="en-US" dirty="0"/>
                    </a:p>
                  </a:txBody>
                  <a:tcPr>
                    <a:solidFill>
                      <a:schemeClr val="accent1">
                        <a:lumMod val="40000"/>
                        <a:lumOff val="60000"/>
                      </a:schemeClr>
                    </a:solidFill>
                  </a:tcPr>
                </a:tc>
                <a:tc>
                  <a:txBody>
                    <a:bodyPr/>
                    <a:lstStyle/>
                    <a:p>
                      <a:endParaRPr lang="en-US"/>
                    </a:p>
                  </a:txBody>
                  <a:tcPr/>
                </a:tc>
                <a:extLst>
                  <a:ext uri="{0D108BD9-81ED-4DB2-BD59-A6C34878D82A}">
                    <a16:rowId xmlns:a16="http://schemas.microsoft.com/office/drawing/2014/main" val="1552997264"/>
                  </a:ext>
                </a:extLst>
              </a:tr>
              <a:tr h="443089">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1"/>
                    </a:solidFill>
                  </a:tcPr>
                </a:tc>
                <a:extLst>
                  <a:ext uri="{0D108BD9-81ED-4DB2-BD59-A6C34878D82A}">
                    <a16:rowId xmlns:a16="http://schemas.microsoft.com/office/drawing/2014/main" val="3891058276"/>
                  </a:ext>
                </a:extLst>
              </a:tr>
              <a:tr h="443089">
                <a:tc>
                  <a:txBody>
                    <a:bodyPr/>
                    <a:lstStyle/>
                    <a:p>
                      <a:endParaRPr lang="en-US"/>
                    </a:p>
                  </a:txBody>
                  <a:tcPr/>
                </a:tc>
                <a:tc>
                  <a:txBody>
                    <a:bodyPr/>
                    <a:lstStyle/>
                    <a:p>
                      <a:endParaRPr lang="en-US" dirty="0"/>
                    </a:p>
                  </a:txBody>
                  <a:tcPr>
                    <a:solidFill>
                      <a:schemeClr val="accent1">
                        <a:lumMod val="40000"/>
                        <a:lumOff val="60000"/>
                      </a:schemeClr>
                    </a:solidFill>
                  </a:tcPr>
                </a:tc>
                <a:tc>
                  <a:txBody>
                    <a:bodyPr/>
                    <a:lstStyle/>
                    <a:p>
                      <a:endParaRPr lang="en-US" dirty="0"/>
                    </a:p>
                  </a:txBody>
                  <a:tcPr/>
                </a:tc>
                <a:extLst>
                  <a:ext uri="{0D108BD9-81ED-4DB2-BD59-A6C34878D82A}">
                    <a16:rowId xmlns:a16="http://schemas.microsoft.com/office/drawing/2014/main" val="2186600597"/>
                  </a:ext>
                </a:extLst>
              </a:tr>
              <a:tr h="443089">
                <a:tc>
                  <a:txBody>
                    <a:bodyPr/>
                    <a:lstStyle/>
                    <a:p>
                      <a:endParaRPr lang="en-US"/>
                    </a:p>
                  </a:txBody>
                  <a:tcPr/>
                </a:tc>
                <a:tc>
                  <a:txBody>
                    <a:bodyPr/>
                    <a:lstStyle/>
                    <a:p>
                      <a:endParaRPr lang="en-US" dirty="0"/>
                    </a:p>
                  </a:txBody>
                  <a:tcPr>
                    <a:noFill/>
                  </a:tcPr>
                </a:tc>
                <a:tc>
                  <a:txBody>
                    <a:bodyPr/>
                    <a:lstStyle/>
                    <a:p>
                      <a:endParaRPr lang="en-US" dirty="0"/>
                    </a:p>
                  </a:txBody>
                  <a:tcPr>
                    <a:solidFill>
                      <a:schemeClr val="accent1"/>
                    </a:solidFill>
                  </a:tcPr>
                </a:tc>
                <a:extLst>
                  <a:ext uri="{0D108BD9-81ED-4DB2-BD59-A6C34878D82A}">
                    <a16:rowId xmlns:a16="http://schemas.microsoft.com/office/drawing/2014/main" val="524705653"/>
                  </a:ext>
                </a:extLst>
              </a:tr>
              <a:tr h="443089">
                <a:tc>
                  <a:txBody>
                    <a:bodyPr/>
                    <a:lstStyle/>
                    <a:p>
                      <a:endParaRPr lang="en-US"/>
                    </a:p>
                  </a:txBody>
                  <a:tcPr/>
                </a:tc>
                <a:tc>
                  <a:txBody>
                    <a:bodyPr/>
                    <a:lstStyle/>
                    <a:p>
                      <a:endParaRPr lang="en-US" dirty="0"/>
                    </a:p>
                  </a:txBody>
                  <a:tcPr>
                    <a:solidFill>
                      <a:schemeClr val="accent1">
                        <a:lumMod val="40000"/>
                        <a:lumOff val="60000"/>
                      </a:schemeClr>
                    </a:solidFill>
                  </a:tcPr>
                </a:tc>
                <a:tc>
                  <a:txBody>
                    <a:bodyPr/>
                    <a:lstStyle/>
                    <a:p>
                      <a:endParaRPr lang="en-US"/>
                    </a:p>
                  </a:txBody>
                  <a:tcPr/>
                </a:tc>
                <a:extLst>
                  <a:ext uri="{0D108BD9-81ED-4DB2-BD59-A6C34878D82A}">
                    <a16:rowId xmlns:a16="http://schemas.microsoft.com/office/drawing/2014/main" val="1781611269"/>
                  </a:ext>
                </a:extLst>
              </a:tr>
              <a:tr h="443089">
                <a:tc>
                  <a:txBody>
                    <a:bodyPr/>
                    <a:lstStyle/>
                    <a:p>
                      <a:endParaRPr lang="en-US" dirty="0"/>
                    </a:p>
                  </a:txBody>
                  <a:tcPr>
                    <a:noFill/>
                  </a:tcPr>
                </a:tc>
                <a:tc>
                  <a:txBody>
                    <a:bodyPr/>
                    <a:lstStyle/>
                    <a:p>
                      <a:endParaRPr lang="en-US" dirty="0"/>
                    </a:p>
                  </a:txBody>
                  <a:tcPr>
                    <a:solidFill>
                      <a:schemeClr val="accent1">
                        <a:lumMod val="40000"/>
                        <a:lumOff val="60000"/>
                      </a:schemeClr>
                    </a:solidFill>
                  </a:tcPr>
                </a:tc>
                <a:tc>
                  <a:txBody>
                    <a:bodyPr/>
                    <a:lstStyle/>
                    <a:p>
                      <a:endParaRPr lang="en-US" dirty="0"/>
                    </a:p>
                  </a:txBody>
                  <a:tcPr/>
                </a:tc>
                <a:extLst>
                  <a:ext uri="{0D108BD9-81ED-4DB2-BD59-A6C34878D82A}">
                    <a16:rowId xmlns:a16="http://schemas.microsoft.com/office/drawing/2014/main" val="812092283"/>
                  </a:ext>
                </a:extLst>
              </a:tr>
            </a:tbl>
          </a:graphicData>
        </a:graphic>
      </p:graphicFrame>
      <p:sp>
        <p:nvSpPr>
          <p:cNvPr id="11" name="TextBox 10">
            <a:extLst>
              <a:ext uri="{FF2B5EF4-FFF2-40B4-BE49-F238E27FC236}">
                <a16:creationId xmlns:a16="http://schemas.microsoft.com/office/drawing/2014/main" id="{2AD0BD2B-4848-284C-A000-9BCD6564303D}"/>
              </a:ext>
            </a:extLst>
          </p:cNvPr>
          <p:cNvSpPr txBox="1"/>
          <p:nvPr/>
        </p:nvSpPr>
        <p:spPr>
          <a:xfrm>
            <a:off x="260509" y="2955508"/>
            <a:ext cx="369332" cy="2436693"/>
          </a:xfrm>
          <a:prstGeom prst="rect">
            <a:avLst/>
          </a:prstGeom>
          <a:noFill/>
          <a:ln>
            <a:noFill/>
          </a:ln>
        </p:spPr>
        <p:txBody>
          <a:bodyPr vert="vert270" wrap="none" rtlCol="0">
            <a:spAutoFit/>
          </a:bodyPr>
          <a:lstStyle/>
          <a:p>
            <a:r>
              <a:rPr lang="en-US" sz="1200" b="1" dirty="0"/>
              <a:t>Coded Excerpts: Practical Knowledge</a:t>
            </a:r>
          </a:p>
        </p:txBody>
      </p:sp>
      <p:cxnSp>
        <p:nvCxnSpPr>
          <p:cNvPr id="10" name="Straight Arrow Connector 9">
            <a:extLst>
              <a:ext uri="{FF2B5EF4-FFF2-40B4-BE49-F238E27FC236}">
                <a16:creationId xmlns:a16="http://schemas.microsoft.com/office/drawing/2014/main" id="{7CF57B95-0D98-0D4A-A604-923300AE991B}"/>
              </a:ext>
            </a:extLst>
          </p:cNvPr>
          <p:cNvCxnSpPr>
            <a:cxnSpLocks/>
          </p:cNvCxnSpPr>
          <p:nvPr/>
        </p:nvCxnSpPr>
        <p:spPr>
          <a:xfrm>
            <a:off x="1864409" y="2083211"/>
            <a:ext cx="5116683"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B3566B-D27F-4F46-9EC1-1221CDD04FDA}"/>
              </a:ext>
            </a:extLst>
          </p:cNvPr>
          <p:cNvSpPr txBox="1"/>
          <p:nvPr/>
        </p:nvSpPr>
        <p:spPr>
          <a:xfrm>
            <a:off x="6800636" y="2004932"/>
            <a:ext cx="1591847" cy="461665"/>
          </a:xfrm>
          <a:prstGeom prst="rect">
            <a:avLst/>
          </a:prstGeom>
          <a:noFill/>
        </p:spPr>
        <p:txBody>
          <a:bodyPr wrap="none" rtlCol="0">
            <a:spAutoFit/>
          </a:bodyPr>
          <a:lstStyle/>
          <a:p>
            <a:pPr algn="r"/>
            <a:r>
              <a:rPr lang="en-US" sz="1200" b="1" dirty="0"/>
              <a:t>more support for </a:t>
            </a:r>
          </a:p>
          <a:p>
            <a:pPr algn="r"/>
            <a:r>
              <a:rPr lang="en-US" sz="1200" b="1" dirty="0"/>
              <a:t>teaching </a:t>
            </a:r>
            <a:r>
              <a:rPr lang="en-US" sz="1200" b="1" i="1" dirty="0"/>
              <a:t>Carbon TIME</a:t>
            </a:r>
          </a:p>
        </p:txBody>
      </p:sp>
    </p:spTree>
    <p:extLst>
      <p:ext uri="{BB962C8B-B14F-4D97-AF65-F5344CB8AC3E}">
        <p14:creationId xmlns:p14="http://schemas.microsoft.com/office/powerpoint/2010/main" val="2743819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2627</TotalTime>
  <Words>3880</Words>
  <Application>Microsoft Macintosh PowerPoint</Application>
  <PresentationFormat>On-screen Show (4:3)</PresentationFormat>
  <Paragraphs>284</Paragraphs>
  <Slides>40</Slides>
  <Notes>40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Calibri (HEADINGS)</vt:lpstr>
      <vt:lpstr>Calibri Light</vt:lpstr>
      <vt:lpstr>Office Theme</vt:lpstr>
      <vt:lpstr>1_Office Theme</vt:lpstr>
      <vt:lpstr>Patterns in Carbon TIME Classrooms:  Learning Gains and Local Contexts</vt:lpstr>
      <vt:lpstr>Teachers Make a Difference</vt:lpstr>
      <vt:lpstr>Research Questions</vt:lpstr>
      <vt:lpstr>Hypotheses about causal relationships:  factors affecting classroom discourse</vt:lpstr>
      <vt:lpstr>Theoretical Framework:  factors affecting classroom discourse</vt:lpstr>
      <vt:lpstr>Attributes and Values Matrix</vt:lpstr>
      <vt:lpstr>PowerPoint Presentation</vt:lpstr>
      <vt:lpstr>Attributes and Values Matrix</vt:lpstr>
      <vt:lpstr>Mr. Harris: Practical Knowledge</vt:lpstr>
      <vt:lpstr>Mr. Harris: Practical Knowledge</vt:lpstr>
      <vt:lpstr>Ms. Callahan: Practical Knowledge</vt:lpstr>
      <vt:lpstr>Ms. Callahan: Practical Knowledge</vt:lpstr>
      <vt:lpstr>Attributes and Values Matrix</vt:lpstr>
      <vt:lpstr>Mr. Harris: Norms &amp; Obligations</vt:lpstr>
      <vt:lpstr>Mr. Harris: Norms &amp; Obligations</vt:lpstr>
      <vt:lpstr>Ms. Callahan: Norms &amp; Obligations</vt:lpstr>
      <vt:lpstr>PowerPoint Presentation</vt:lpstr>
      <vt:lpstr>Attributes and Values Matrix</vt:lpstr>
      <vt:lpstr>Mr. Harris: Organizational Resources</vt:lpstr>
      <vt:lpstr>PowerPoint Presentation</vt:lpstr>
      <vt:lpstr>Ms. Callahan: Organizational Resources</vt:lpstr>
      <vt:lpstr>Ms. Callahan: Organizational Resources</vt:lpstr>
      <vt:lpstr>Attributes and Values Matrix</vt:lpstr>
      <vt:lpstr>Theoretical Framework:  factors affecting classroom discourse</vt:lpstr>
      <vt:lpstr>Attributes and Values Matrix</vt:lpstr>
      <vt:lpstr>Mr. Harris: Motivation vs. Mastery</vt:lpstr>
      <vt:lpstr>Mr. Harris: Motivation vs. Mastery</vt:lpstr>
      <vt:lpstr>Ms. Callahan: Motivation vs. Mastery</vt:lpstr>
      <vt:lpstr>Ms. Callahan: Motivation vs. Mastery</vt:lpstr>
      <vt:lpstr>Attributes and Values Matrix</vt:lpstr>
      <vt:lpstr>Mr. Harris: Teacher’s Story</vt:lpstr>
      <vt:lpstr>Mr. Harris: Teacher’s Story</vt:lpstr>
      <vt:lpstr>Ms. Callahan: Teacher’s Story</vt:lpstr>
      <vt:lpstr>Ms. Callahan: Teacher’s Story</vt:lpstr>
      <vt:lpstr>Attributes and Values Matrix</vt:lpstr>
      <vt:lpstr>Implications</vt:lpstr>
      <vt:lpstr>Continuing Data Analysis</vt:lpstr>
      <vt:lpstr>Thank you!  We welcome your discussion and questions.  </vt:lpstr>
      <vt:lpstr>References</vt:lpstr>
      <vt:lpstr>Thanks to our funders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morris73@msu.edu</dc:creator>
  <cp:lastModifiedBy>morris73@msu.edu</cp:lastModifiedBy>
  <cp:revision>97</cp:revision>
  <cp:lastPrinted>2019-03-29T01:57:02Z</cp:lastPrinted>
  <dcterms:created xsi:type="dcterms:W3CDTF">2019-03-25T19:16:19Z</dcterms:created>
  <dcterms:modified xsi:type="dcterms:W3CDTF">2019-04-02T03:10:52Z</dcterms:modified>
</cp:coreProperties>
</file>